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8" r:id="rId2"/>
    <p:sldId id="257" r:id="rId3"/>
    <p:sldId id="260" r:id="rId4"/>
    <p:sldId id="259" r:id="rId5"/>
    <p:sldId id="263" r:id="rId6"/>
    <p:sldId id="262" r:id="rId7"/>
    <p:sldId id="264" r:id="rId8"/>
    <p:sldId id="265" r:id="rId9"/>
    <p:sldId id="268" r:id="rId10"/>
    <p:sldId id="266" r:id="rId11"/>
    <p:sldId id="267" r:id="rId12"/>
    <p:sldId id="272" r:id="rId13"/>
    <p:sldId id="269" r:id="rId14"/>
    <p:sldId id="271" r:id="rId15"/>
    <p:sldId id="270" r:id="rId1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4D4D4D"/>
    <a:srgbClr val="C0C0C0"/>
    <a:srgbClr val="DDDDDD"/>
    <a:srgbClr val="B2B2B2"/>
    <a:srgbClr val="FFCCFF"/>
    <a:srgbClr val="FF99FF"/>
    <a:srgbClr val="FF9999"/>
    <a:srgbClr val="FB950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114" y="-45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2017/8/25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pPr/>
              <a:t>2017/8/25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24.png"/><Relationship Id="rId4" Type="http://schemas.openxmlformats.org/officeDocument/2006/relationships/image" Target="../media/image37.jpeg"/><Relationship Id="rId9" Type="http://schemas.openxmlformats.org/officeDocument/2006/relationships/image" Target="../media/image4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6910ab7bjw1es0d4mv7ynj20c80c80tc"/>
          <p:cNvPicPr>
            <a:picLocks noChangeAspect="1"/>
          </p:cNvPicPr>
          <p:nvPr/>
        </p:nvPicPr>
        <p:blipFill>
          <a:blip r:embed="rId2" cstate="print"/>
          <a:srcRect l="8662" t="17998" r="72461" b="62667"/>
          <a:stretch>
            <a:fillRect/>
          </a:stretch>
        </p:blipFill>
        <p:spPr>
          <a:xfrm rot="14400000">
            <a:off x="11506200" y="417830"/>
            <a:ext cx="568325" cy="582295"/>
          </a:xfrm>
          <a:prstGeom prst="rect">
            <a:avLst/>
          </a:prstGeom>
        </p:spPr>
      </p:pic>
      <p:pic>
        <p:nvPicPr>
          <p:cNvPr id="4" name="图片 3" descr="E92043A1-DAFB-4E3A-BE7F-B8E4DB23E5E6"/>
          <p:cNvPicPr>
            <a:picLocks noChangeAspect="1"/>
          </p:cNvPicPr>
          <p:nvPr/>
        </p:nvPicPr>
        <p:blipFill>
          <a:blip r:embed="rId3" cstate="print"/>
          <a:stretch>
            <a:fillRect/>
          </a:stretch>
        </p:blipFill>
        <p:spPr>
          <a:xfrm>
            <a:off x="737272" y="2540"/>
            <a:ext cx="10695940" cy="6853555"/>
          </a:xfrm>
          <a:prstGeom prst="rect">
            <a:avLst/>
          </a:prstGeom>
        </p:spPr>
      </p:pic>
      <p:sp>
        <p:nvSpPr>
          <p:cNvPr id="2" name="标题 1"/>
          <p:cNvSpPr>
            <a:spLocks noGrp="1"/>
          </p:cNvSpPr>
          <p:nvPr>
            <p:ph type="ctrTitle"/>
          </p:nvPr>
        </p:nvSpPr>
        <p:spPr>
          <a:xfrm>
            <a:off x="1524000" y="1111568"/>
            <a:ext cx="9144000" cy="2387600"/>
          </a:xfrm>
        </p:spPr>
        <p:txBody>
          <a:bodyPr/>
          <a:lstStyle/>
          <a:p>
            <a:r>
              <a:rPr lang="zh-CN" altLang="en-US" sz="960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北海</a:t>
            </a:r>
            <a:r>
              <a:rPr lang="zh-CN" altLang="en-US" sz="320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之</a:t>
            </a:r>
            <a:r>
              <a:rPr lang="zh-CN" altLang="en-US" sz="480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旅</a:t>
            </a:r>
          </a:p>
        </p:txBody>
      </p:sp>
      <p:sp>
        <p:nvSpPr>
          <p:cNvPr id="3" name="副标题 2"/>
          <p:cNvSpPr>
            <a:spLocks noGrp="1"/>
          </p:cNvSpPr>
          <p:nvPr>
            <p:ph type="subTitle" idx="1"/>
          </p:nvPr>
        </p:nvSpPr>
        <p:spPr/>
        <p:txBody>
          <a:bodyPr>
            <a:normAutofit lnSpcReduction="10000"/>
          </a:bodyPr>
          <a:lstStyle/>
          <a:p>
            <a:endParaRPr lang="en-US" altLang="zh-CN" dirty="0">
              <a:solidFill>
                <a:schemeClr val="accent4"/>
              </a:solidFill>
              <a:effectLst>
                <a:outerShdw dist="38100" dir="2640000" algn="bl" rotWithShape="0">
                  <a:schemeClr val="accent1"/>
                </a:outerShdw>
              </a:effectLst>
              <a:latin typeface="仿宋" panose="02010609060101010101" charset="-122"/>
              <a:ea typeface="仿宋" panose="02010609060101010101" charset="-122"/>
            </a:endParaRPr>
          </a:p>
          <a:p>
            <a:endParaRPr lang="en-US" altLang="zh-CN" dirty="0">
              <a:solidFill>
                <a:schemeClr val="accent4"/>
              </a:solidFill>
              <a:effectLst>
                <a:outerShdw dist="38100" dir="2640000" algn="bl" rotWithShape="0">
                  <a:schemeClr val="accent1"/>
                </a:outerShdw>
              </a:effectLst>
              <a:latin typeface="仿宋" panose="02010609060101010101" charset="-122"/>
              <a:ea typeface="仿宋" panose="02010609060101010101" charset="-122"/>
            </a:endParaRPr>
          </a:p>
          <a:p>
            <a:r>
              <a:rPr lang="en-US" altLang="zh-CN" dirty="0">
                <a:solidFill>
                  <a:schemeClr val="accent4"/>
                </a:solidFill>
                <a:effectLst>
                  <a:outerShdw dist="38100" dir="2640000" algn="bl" rotWithShape="0">
                    <a:schemeClr val="accent1"/>
                  </a:outerShdw>
                </a:effectLst>
                <a:latin typeface="仿宋" panose="02010609060101010101" charset="-122"/>
                <a:ea typeface="仿宋" panose="02010609060101010101" charset="-122"/>
              </a:rPr>
              <a:t>                           </a:t>
            </a:r>
          </a:p>
          <a:p>
            <a:r>
              <a:rPr lang="en-US" altLang="zh-CN" dirty="0">
                <a:solidFill>
                  <a:schemeClr val="accent4"/>
                </a:solidFill>
                <a:effectLst>
                  <a:outerShdw dist="38100" dir="2640000" algn="bl" rotWithShape="0">
                    <a:schemeClr val="accent1"/>
                  </a:outerShdw>
                </a:effectLst>
                <a:latin typeface="仿宋" panose="02010609060101010101" charset="-122"/>
                <a:ea typeface="仿宋" panose="02010609060101010101" charset="-122"/>
              </a:rPr>
              <a:t>                                          </a:t>
            </a:r>
            <a:r>
              <a:rPr lang="en-US" altLang="zh-CN" b="1" dirty="0">
                <a:solidFill>
                  <a:schemeClr val="bg1"/>
                </a:solidFill>
                <a:effectLst>
                  <a:outerShdw blurRad="38100" dist="19050" dir="2700000" algn="tl" rotWithShape="0">
                    <a:schemeClr val="dk1">
                      <a:alpha val="40000"/>
                    </a:schemeClr>
                  </a:outerShdw>
                </a:effectLst>
                <a:latin typeface="仿宋" panose="02010609060101010101" charset="-122"/>
                <a:ea typeface="仿宋" panose="02010609060101010101" charset="-122"/>
              </a:rPr>
              <a:t>——</a:t>
            </a:r>
            <a:r>
              <a:rPr lang="zh-CN" altLang="en-US" b="1" dirty="0">
                <a:solidFill>
                  <a:schemeClr val="bg1"/>
                </a:solidFill>
                <a:effectLst>
                  <a:outerShdw blurRad="38100" dist="19050" dir="2700000" algn="tl" rotWithShape="0">
                    <a:schemeClr val="dk1">
                      <a:alpha val="40000"/>
                    </a:schemeClr>
                  </a:outerShdw>
                </a:effectLst>
                <a:latin typeface="仿宋" panose="02010609060101010101" charset="-122"/>
                <a:ea typeface="仿宋" panose="02010609060101010101" charset="-122"/>
              </a:rPr>
              <a:t>刘晋冉</a:t>
            </a:r>
          </a:p>
        </p:txBody>
      </p:sp>
      <p:pic>
        <p:nvPicPr>
          <p:cNvPr id="5" name="图片 4" descr="1503575447_917770"/>
          <p:cNvPicPr>
            <a:picLocks noChangeAspect="1"/>
          </p:cNvPicPr>
          <p:nvPr/>
        </p:nvPicPr>
        <p:blipFill>
          <a:blip r:embed="rId4" cstate="print"/>
          <a:srcRect l="2062" r="88672"/>
          <a:stretch>
            <a:fillRect/>
          </a:stretch>
        </p:blipFill>
        <p:spPr>
          <a:xfrm>
            <a:off x="19685" y="1045845"/>
            <a:ext cx="728345" cy="4044315"/>
          </a:xfrm>
          <a:prstGeom prst="rect">
            <a:avLst/>
          </a:prstGeom>
        </p:spPr>
      </p:pic>
      <p:pic>
        <p:nvPicPr>
          <p:cNvPr id="6" name="图片 5" descr="1503575555_775954"/>
          <p:cNvPicPr>
            <a:picLocks noChangeAspect="1"/>
          </p:cNvPicPr>
          <p:nvPr/>
        </p:nvPicPr>
        <p:blipFill>
          <a:blip r:embed="rId5" cstate="print"/>
          <a:srcRect l="2062" r="89060"/>
          <a:stretch>
            <a:fillRect/>
          </a:stretch>
        </p:blipFill>
        <p:spPr>
          <a:xfrm>
            <a:off x="11454765" y="985520"/>
            <a:ext cx="736600" cy="4272280"/>
          </a:xfrm>
          <a:prstGeom prst="rect">
            <a:avLst/>
          </a:prstGeom>
        </p:spPr>
      </p:pic>
      <p:pic>
        <p:nvPicPr>
          <p:cNvPr id="9" name="图片 8" descr="6910ab7bjw1es0d4mv7ynj20c80c80tc"/>
          <p:cNvPicPr>
            <a:picLocks noChangeAspect="1"/>
          </p:cNvPicPr>
          <p:nvPr/>
        </p:nvPicPr>
        <p:blipFill>
          <a:blip r:embed="rId2" cstate="print"/>
          <a:srcRect l="8662" t="17998" r="72461" b="62667"/>
          <a:stretch>
            <a:fillRect/>
          </a:stretch>
        </p:blipFill>
        <p:spPr>
          <a:xfrm rot="2580000">
            <a:off x="11553825" y="5356860"/>
            <a:ext cx="568325" cy="582295"/>
          </a:xfrm>
          <a:prstGeom prst="rect">
            <a:avLst/>
          </a:prstGeom>
        </p:spPr>
      </p:pic>
      <p:pic>
        <p:nvPicPr>
          <p:cNvPr id="10" name="图片 9" descr="6910ab7bjw1es0d4mv7ynj20c80c80tc"/>
          <p:cNvPicPr>
            <a:picLocks noChangeAspect="1"/>
          </p:cNvPicPr>
          <p:nvPr/>
        </p:nvPicPr>
        <p:blipFill>
          <a:blip r:embed="rId2" cstate="print"/>
          <a:srcRect l="8662" t="17998" r="72461" b="62667"/>
          <a:stretch>
            <a:fillRect/>
          </a:stretch>
        </p:blipFill>
        <p:spPr>
          <a:xfrm rot="12480000">
            <a:off x="19685" y="417830"/>
            <a:ext cx="568325" cy="582295"/>
          </a:xfrm>
          <a:prstGeom prst="rect">
            <a:avLst/>
          </a:prstGeom>
        </p:spPr>
      </p:pic>
      <p:pic>
        <p:nvPicPr>
          <p:cNvPr id="11" name="图片 10" descr="6910ab7bjw1es0d4mv7ynj20c80c80tc"/>
          <p:cNvPicPr>
            <a:picLocks noChangeAspect="1"/>
          </p:cNvPicPr>
          <p:nvPr/>
        </p:nvPicPr>
        <p:blipFill>
          <a:blip r:embed="rId2" cstate="print"/>
          <a:srcRect l="8662" t="17998" r="72461" b="62667"/>
          <a:stretch>
            <a:fillRect/>
          </a:stretch>
        </p:blipFill>
        <p:spPr>
          <a:xfrm rot="3840000">
            <a:off x="90805" y="5300980"/>
            <a:ext cx="568325" cy="582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2540" y="-2540"/>
            <a:ext cx="12189460" cy="6860540"/>
          </a:xfrm>
          <a:prstGeom prst="rect">
            <a:avLst/>
          </a:prstGeom>
        </p:spPr>
      </p:pic>
      <p:sp>
        <p:nvSpPr>
          <p:cNvPr id="2" name="标题 1"/>
          <p:cNvSpPr>
            <a:spLocks noGrp="1"/>
          </p:cNvSpPr>
          <p:nvPr>
            <p:ph type="title"/>
          </p:nvPr>
        </p:nvSpPr>
        <p:spPr>
          <a:xfrm>
            <a:off x="251791" y="92765"/>
            <a:ext cx="3021496" cy="1915160"/>
          </a:xfrm>
        </p:spPr>
        <p:txBody>
          <a:bodyPr>
            <a:normAutofit fontScale="90000"/>
            <a:scene3d>
              <a:camera prst="orthographicFront"/>
              <a:lightRig rig="soft" dir="t">
                <a:rot lat="0" lon="0" rev="15600000"/>
              </a:lightRig>
            </a:scene3d>
            <a:sp3d extrusionH="57150" prstMaterial="softEdge">
              <a:bevelT w="25400" h="38100"/>
            </a:sp3d>
          </a:bodyPr>
          <a:lstStyle/>
          <a:p>
            <a:r>
              <a:rPr lang="zh-CN" altLang="en-US" sz="4800" b="1" dirty="0">
                <a:solidFill>
                  <a:schemeClr val="accent4"/>
                </a:solidFill>
                <a:effectLst/>
                <a:latin typeface="仿宋" panose="02010609060101010101" charset="-122"/>
                <a:ea typeface="仿宋" panose="02010609060101010101" charset="-122"/>
              </a:rPr>
              <a:t>涠洲</a:t>
            </a:r>
            <a:r>
              <a:rPr lang="zh-CN" altLang="en-US" sz="4800" b="1" dirty="0" smtClean="0">
                <a:solidFill>
                  <a:schemeClr val="accent4"/>
                </a:solidFill>
                <a:effectLst/>
                <a:latin typeface="仿宋" panose="02010609060101010101" charset="-122"/>
                <a:ea typeface="仿宋" panose="02010609060101010101" charset="-122"/>
              </a:rPr>
              <a:t>岛</a:t>
            </a:r>
            <a:r>
              <a:rPr lang="en-US" altLang="zh-CN" sz="4800" b="1" dirty="0" smtClean="0">
                <a:solidFill>
                  <a:schemeClr val="accent4"/>
                </a:solidFill>
                <a:effectLst/>
                <a:latin typeface="仿宋" panose="02010609060101010101" charset="-122"/>
                <a:ea typeface="仿宋" panose="02010609060101010101" charset="-122"/>
              </a:rPr>
              <a:t/>
            </a:r>
            <a:br>
              <a:rPr lang="en-US" altLang="zh-CN" sz="4800" b="1" dirty="0" smtClean="0">
                <a:solidFill>
                  <a:schemeClr val="accent4"/>
                </a:solidFill>
                <a:effectLst/>
                <a:latin typeface="仿宋" panose="02010609060101010101" charset="-122"/>
                <a:ea typeface="仿宋" panose="02010609060101010101" charset="-122"/>
              </a:rPr>
            </a:br>
            <a:r>
              <a:rPr lang="zh-CN" altLang="en-US" sz="4800" b="1" dirty="0" smtClean="0">
                <a:solidFill>
                  <a:schemeClr val="accent4"/>
                </a:solidFill>
                <a:effectLst/>
                <a:latin typeface="仿宋" panose="02010609060101010101" charset="-122"/>
                <a:ea typeface="仿宋" panose="02010609060101010101" charset="-122"/>
              </a:rPr>
              <a:t>美食篇</a:t>
            </a:r>
            <a:r>
              <a:rPr lang="zh-CN" altLang="en-US" sz="4800" b="1" dirty="0">
                <a:solidFill>
                  <a:schemeClr val="accent4"/>
                </a:solidFill>
                <a:effectLst/>
                <a:latin typeface="仿宋" panose="02010609060101010101" charset="-122"/>
                <a:ea typeface="仿宋" panose="02010609060101010101" charset="-122"/>
              </a:rPr>
              <a:t/>
            </a:r>
            <a:br>
              <a:rPr lang="zh-CN" altLang="en-US" sz="4800" b="1" dirty="0">
                <a:solidFill>
                  <a:schemeClr val="accent4"/>
                </a:solidFill>
                <a:effectLst/>
                <a:latin typeface="仿宋" panose="02010609060101010101" charset="-122"/>
                <a:ea typeface="仿宋" panose="02010609060101010101" charset="-122"/>
              </a:rPr>
            </a:br>
            <a:r>
              <a:rPr lang="zh-CN" altLang="en-US" sz="2000" b="1" dirty="0">
                <a:solidFill>
                  <a:schemeClr val="accent4"/>
                </a:solidFill>
                <a:effectLst/>
                <a:latin typeface="仿宋" panose="02010609060101010101" charset="-122"/>
                <a:ea typeface="仿宋" panose="02010609060101010101" charset="-122"/>
              </a:rPr>
              <a:t/>
            </a:r>
            <a:br>
              <a:rPr lang="zh-CN" altLang="en-US" sz="20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用眼睛去观察</a:t>
            </a:r>
            <a:br>
              <a:rPr lang="zh-CN" altLang="en-US" sz="24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用心去感受</a:t>
            </a:r>
          </a:p>
        </p:txBody>
      </p:sp>
      <p:sp>
        <p:nvSpPr>
          <p:cNvPr id="10" name="TextBox 9"/>
          <p:cNvSpPr txBox="1"/>
          <p:nvPr/>
        </p:nvSpPr>
        <p:spPr>
          <a:xfrm>
            <a:off x="410818" y="2146850"/>
            <a:ext cx="4625008" cy="2400657"/>
          </a:xfrm>
          <a:prstGeom prst="rect">
            <a:avLst/>
          </a:prstGeom>
          <a:noFill/>
        </p:spPr>
        <p:txBody>
          <a:bodyPr wrap="square" rtlCol="0">
            <a:spAutoFit/>
          </a:bodyPr>
          <a:lstStyle/>
          <a:p>
            <a:r>
              <a:rPr lang="zh-CN" altLang="en-US" dirty="0" smtClean="0"/>
              <a:t>        再来分享一下我们自己去海鲜市场买海鲜，然后去加工的</a:t>
            </a:r>
            <a:r>
              <a:rPr lang="zh-CN" altLang="en-US" sz="2400" b="1" dirty="0" smtClean="0">
                <a:latin typeface="楷体" pitchFamily="49" charset="-122"/>
                <a:ea typeface="楷体" pitchFamily="49" charset="-122"/>
              </a:rPr>
              <a:t>海鲜大餐！！！！</a:t>
            </a:r>
            <a:endParaRPr lang="en-US" altLang="zh-CN" sz="2400" b="1" dirty="0" smtClean="0">
              <a:latin typeface="楷体" pitchFamily="49" charset="-122"/>
              <a:ea typeface="楷体" pitchFamily="49" charset="-122"/>
            </a:endParaRPr>
          </a:p>
          <a:p>
            <a:r>
              <a:rPr lang="zh-CN" altLang="en-US" sz="2400" b="1" dirty="0" smtClean="0">
                <a:latin typeface="楷体" pitchFamily="49" charset="-122"/>
                <a:ea typeface="楷体" pitchFamily="49" charset="-122"/>
              </a:rPr>
              <a:t>真的超美味的啊啊！！</a:t>
            </a:r>
            <a:endParaRPr lang="en-US" altLang="zh-CN" sz="2400" b="1" dirty="0" smtClean="0">
              <a:latin typeface="楷体" pitchFamily="49" charset="-122"/>
              <a:ea typeface="楷体" pitchFamily="49" charset="-122"/>
            </a:endParaRPr>
          </a:p>
          <a:p>
            <a:r>
              <a:rPr lang="zh-CN" altLang="en-US" sz="2000" dirty="0" smtClean="0">
                <a:latin typeface="楷体" pitchFamily="49" charset="-122"/>
                <a:ea typeface="楷体" pitchFamily="49" charset="-122"/>
              </a:rPr>
              <a:t>    </a:t>
            </a:r>
            <a:r>
              <a:rPr lang="zh-CN" altLang="en-US" sz="2000" b="1" dirty="0" smtClean="0">
                <a:latin typeface="楷体" pitchFamily="49" charset="-122"/>
                <a:ea typeface="楷体" pitchFamily="49" charset="-122"/>
              </a:rPr>
              <a:t>有</a:t>
            </a:r>
            <a:r>
              <a:rPr lang="zh-CN" altLang="en-US" sz="2000" b="1" dirty="0" smtClean="0">
                <a:solidFill>
                  <a:srgbClr val="C00000"/>
                </a:solidFill>
                <a:latin typeface="楷体" pitchFamily="49" charset="-122"/>
                <a:ea typeface="楷体" pitchFamily="49" charset="-122"/>
              </a:rPr>
              <a:t>鲍鱼、兰花蟹、蚌壳</a:t>
            </a:r>
            <a:r>
              <a:rPr lang="zh-CN" altLang="en-US" sz="2000" b="1" dirty="0" smtClean="0">
                <a:solidFill>
                  <a:srgbClr val="C00000"/>
                </a:solidFill>
                <a:latin typeface="楷体" pitchFamily="49" charset="-122"/>
                <a:ea typeface="楷体" pitchFamily="49" charset="-122"/>
              </a:rPr>
              <a:t>、清蒸石斑</a:t>
            </a:r>
            <a:r>
              <a:rPr lang="zh-CN" altLang="en-US" sz="2000" b="1" dirty="0" smtClean="0">
                <a:latin typeface="楷体" pitchFamily="49" charset="-122"/>
                <a:ea typeface="楷体" pitchFamily="49" charset="-122"/>
              </a:rPr>
              <a:t>、</a:t>
            </a:r>
            <a:endParaRPr lang="en-US" altLang="zh-CN" sz="2000" b="1" dirty="0" smtClean="0">
              <a:latin typeface="楷体" pitchFamily="49" charset="-122"/>
              <a:ea typeface="楷体" pitchFamily="49" charset="-122"/>
            </a:endParaRPr>
          </a:p>
          <a:p>
            <a:r>
              <a:rPr lang="zh-CN" altLang="en-US" sz="2000" b="1" dirty="0" smtClean="0">
                <a:latin typeface="楷体" pitchFamily="49" charset="-122"/>
                <a:ea typeface="楷体" pitchFamily="49" charset="-122"/>
              </a:rPr>
              <a:t>超好吃的</a:t>
            </a:r>
            <a:r>
              <a:rPr lang="zh-CN" altLang="en-US" sz="2000" b="1" dirty="0" smtClean="0">
                <a:solidFill>
                  <a:srgbClr val="C00000"/>
                </a:solidFill>
                <a:latin typeface="楷体" pitchFamily="49" charset="-122"/>
                <a:ea typeface="楷体" pitchFamily="49" charset="-122"/>
              </a:rPr>
              <a:t>圣子王</a:t>
            </a:r>
            <a:r>
              <a:rPr lang="zh-CN" altLang="en-US" sz="2000" b="1" dirty="0" smtClean="0">
                <a:latin typeface="楷体" pitchFamily="49" charset="-122"/>
                <a:ea typeface="楷体" pitchFamily="49" charset="-122"/>
              </a:rPr>
              <a:t>、还有我最爱的</a:t>
            </a:r>
            <a:r>
              <a:rPr lang="zh-CN" altLang="en-US" sz="2000" b="1" dirty="0" smtClean="0">
                <a:solidFill>
                  <a:srgbClr val="C00000"/>
                </a:solidFill>
                <a:latin typeface="楷体" pitchFamily="49" charset="-122"/>
                <a:ea typeface="楷体" pitchFamily="49" charset="-122"/>
              </a:rPr>
              <a:t>椒盐皮皮虾</a:t>
            </a:r>
            <a:r>
              <a:rPr lang="zh-CN" altLang="en-US" sz="2000" b="1" dirty="0" smtClean="0">
                <a:latin typeface="楷体" pitchFamily="49" charset="-122"/>
                <a:ea typeface="楷体" pitchFamily="49" charset="-122"/>
              </a:rPr>
              <a:t>、还有</a:t>
            </a:r>
            <a:r>
              <a:rPr lang="zh-CN" altLang="en-US" sz="2000" b="1" dirty="0" smtClean="0">
                <a:solidFill>
                  <a:srgbClr val="C00000"/>
                </a:solidFill>
                <a:latin typeface="楷体" pitchFamily="49" charset="-122"/>
                <a:ea typeface="楷体" pitchFamily="49" charset="-122"/>
              </a:rPr>
              <a:t>超级大龙虾</a:t>
            </a:r>
            <a:r>
              <a:rPr lang="zh-CN" altLang="en-US" sz="2000" b="1" dirty="0" smtClean="0">
                <a:latin typeface="楷体" pitchFamily="49" charset="-122"/>
                <a:ea typeface="楷体" pitchFamily="49" charset="-122"/>
              </a:rPr>
              <a:t>！！！！！！！！</a:t>
            </a:r>
            <a:endParaRPr lang="en-US" altLang="zh-CN" sz="2000" b="1" dirty="0" smtClean="0">
              <a:latin typeface="楷体" pitchFamily="49" charset="-122"/>
              <a:ea typeface="楷体" pitchFamily="49" charset="-122"/>
            </a:endParaRPr>
          </a:p>
          <a:p>
            <a:endParaRPr lang="en-US" altLang="zh-CN" sz="2400" b="1" dirty="0" smtClean="0">
              <a:latin typeface="楷体" pitchFamily="49" charset="-122"/>
              <a:ea typeface="楷体" pitchFamily="49" charset="-122"/>
            </a:endParaRPr>
          </a:p>
        </p:txBody>
      </p:sp>
      <p:pic>
        <p:nvPicPr>
          <p:cNvPr id="6" name="图片 5" descr="IMG20170816133704.jpg"/>
          <p:cNvPicPr>
            <a:picLocks noChangeAspect="1"/>
          </p:cNvPicPr>
          <p:nvPr/>
        </p:nvPicPr>
        <p:blipFill>
          <a:blip r:embed="rId3" cstate="print"/>
          <a:stretch>
            <a:fillRect/>
          </a:stretch>
        </p:blipFill>
        <p:spPr>
          <a:xfrm>
            <a:off x="7048500" y="0"/>
            <a:ext cx="5143500" cy="6858000"/>
          </a:xfrm>
          <a:prstGeom prst="rect">
            <a:avLst/>
          </a:prstGeom>
        </p:spPr>
      </p:pic>
      <p:pic>
        <p:nvPicPr>
          <p:cNvPr id="7" name="图片 6" descr="IMG20170816133955.jpg"/>
          <p:cNvPicPr>
            <a:picLocks noChangeAspect="1"/>
          </p:cNvPicPr>
          <p:nvPr/>
        </p:nvPicPr>
        <p:blipFill>
          <a:blip r:embed="rId4" cstate="print"/>
          <a:stretch>
            <a:fillRect/>
          </a:stretch>
        </p:blipFill>
        <p:spPr>
          <a:xfrm>
            <a:off x="7048499" y="0"/>
            <a:ext cx="5143501" cy="6858000"/>
          </a:xfrm>
          <a:prstGeom prst="rect">
            <a:avLst/>
          </a:prstGeom>
        </p:spPr>
      </p:pic>
      <p:pic>
        <p:nvPicPr>
          <p:cNvPr id="9" name="图片 8" descr="IMG20170816135051.jpg"/>
          <p:cNvPicPr>
            <a:picLocks noChangeAspect="1"/>
          </p:cNvPicPr>
          <p:nvPr/>
        </p:nvPicPr>
        <p:blipFill>
          <a:blip r:embed="rId5" cstate="print"/>
          <a:stretch>
            <a:fillRect/>
          </a:stretch>
        </p:blipFill>
        <p:spPr>
          <a:xfrm>
            <a:off x="6051444" y="0"/>
            <a:ext cx="6140556" cy="4605417"/>
          </a:xfrm>
          <a:prstGeom prst="rect">
            <a:avLst/>
          </a:prstGeom>
        </p:spPr>
      </p:pic>
      <p:pic>
        <p:nvPicPr>
          <p:cNvPr id="8" name="图片 7" descr="IMG20170816135048.jpg"/>
          <p:cNvPicPr>
            <a:picLocks noChangeAspect="1"/>
          </p:cNvPicPr>
          <p:nvPr/>
        </p:nvPicPr>
        <p:blipFill>
          <a:blip r:embed="rId6" cstate="print"/>
          <a:stretch>
            <a:fillRect/>
          </a:stretch>
        </p:blipFill>
        <p:spPr>
          <a:xfrm>
            <a:off x="5928141" y="2160104"/>
            <a:ext cx="6263861" cy="4697896"/>
          </a:xfrm>
          <a:prstGeom prst="rect">
            <a:avLst/>
          </a:prstGeom>
        </p:spPr>
      </p:pic>
      <p:pic>
        <p:nvPicPr>
          <p:cNvPr id="13" name="图片 12" descr="IMG20170816182914.jpg"/>
          <p:cNvPicPr>
            <a:picLocks noChangeAspect="1"/>
          </p:cNvPicPr>
          <p:nvPr/>
        </p:nvPicPr>
        <p:blipFill>
          <a:blip r:embed="rId7" cstate="print"/>
          <a:stretch>
            <a:fillRect/>
          </a:stretch>
        </p:blipFill>
        <p:spPr>
          <a:xfrm>
            <a:off x="7048500" y="0"/>
            <a:ext cx="5143500" cy="6858000"/>
          </a:xfrm>
          <a:prstGeom prst="rect">
            <a:avLst/>
          </a:prstGeom>
        </p:spPr>
      </p:pic>
      <p:pic>
        <p:nvPicPr>
          <p:cNvPr id="12" name="图片 11" descr="IMG20170816180959.jpg"/>
          <p:cNvPicPr>
            <a:picLocks noChangeAspect="1"/>
          </p:cNvPicPr>
          <p:nvPr/>
        </p:nvPicPr>
        <p:blipFill>
          <a:blip r:embed="rId8" cstate="print"/>
          <a:stretch>
            <a:fillRect/>
          </a:stretch>
        </p:blipFill>
        <p:spPr>
          <a:xfrm>
            <a:off x="7048500" y="0"/>
            <a:ext cx="5143500" cy="6858000"/>
          </a:xfrm>
          <a:prstGeom prst="rect">
            <a:avLst/>
          </a:prstGeom>
        </p:spPr>
      </p:pic>
      <p:pic>
        <p:nvPicPr>
          <p:cNvPr id="11" name="图片 10" descr="IMG20170816180830.jpg"/>
          <p:cNvPicPr>
            <a:picLocks noChangeAspect="1"/>
          </p:cNvPicPr>
          <p:nvPr/>
        </p:nvPicPr>
        <p:blipFill>
          <a:blip r:embed="rId9" cstate="print"/>
          <a:stretch>
            <a:fillRect/>
          </a:stretch>
        </p:blipFill>
        <p:spPr>
          <a:xfrm>
            <a:off x="5168347" y="1590260"/>
            <a:ext cx="7023652" cy="5267739"/>
          </a:xfrm>
          <a:prstGeom prst="rect">
            <a:avLst/>
          </a:prstGeom>
        </p:spPr>
      </p:pic>
      <p:pic>
        <p:nvPicPr>
          <p:cNvPr id="15" name="图片 14" descr="t0101bd0a4d91b16a47.png"/>
          <p:cNvPicPr>
            <a:picLocks noChangeAspect="1"/>
          </p:cNvPicPr>
          <p:nvPr/>
        </p:nvPicPr>
        <p:blipFill>
          <a:blip r:embed="rId10" cstate="print"/>
          <a:stretch>
            <a:fillRect/>
          </a:stretch>
        </p:blipFill>
        <p:spPr>
          <a:xfrm>
            <a:off x="119005" y="4127106"/>
            <a:ext cx="1528166" cy="955104"/>
          </a:xfrm>
          <a:prstGeom prst="rect">
            <a:avLst/>
          </a:prstGeom>
        </p:spPr>
      </p:pic>
      <p:pic>
        <p:nvPicPr>
          <p:cNvPr id="16" name="图片 15" descr="t0101bd0a4d91b16a47.png"/>
          <p:cNvPicPr>
            <a:picLocks noChangeAspect="1"/>
          </p:cNvPicPr>
          <p:nvPr/>
        </p:nvPicPr>
        <p:blipFill>
          <a:blip r:embed="rId10" cstate="print"/>
          <a:stretch>
            <a:fillRect/>
          </a:stretch>
        </p:blipFill>
        <p:spPr>
          <a:xfrm>
            <a:off x="3200130" y="4080724"/>
            <a:ext cx="1528166" cy="955104"/>
          </a:xfrm>
          <a:prstGeom prst="rect">
            <a:avLst/>
          </a:prstGeom>
        </p:spPr>
      </p:pic>
      <p:pic>
        <p:nvPicPr>
          <p:cNvPr id="17" name="图片 16" descr="t0101bd0a4d91b16a47.png"/>
          <p:cNvPicPr>
            <a:picLocks noChangeAspect="1"/>
          </p:cNvPicPr>
          <p:nvPr/>
        </p:nvPicPr>
        <p:blipFill>
          <a:blip r:embed="rId10" cstate="print"/>
          <a:stretch>
            <a:fillRect/>
          </a:stretch>
        </p:blipFill>
        <p:spPr>
          <a:xfrm>
            <a:off x="1589994" y="4113857"/>
            <a:ext cx="1528166" cy="955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0"/>
                                        <p:tgtEl>
                                          <p:spTgt spid="13"/>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0"/>
                                        <p:tgtEl>
                                          <p:spTgt spid="12"/>
                                        </p:tgtEl>
                                      </p:cBhvr>
                                    </p:animEffect>
                                  </p:childTnLst>
                                </p:cTn>
                              </p:par>
                            </p:childTnLst>
                          </p:cTn>
                        </p:par>
                        <p:par>
                          <p:cTn id="28" fill="hold">
                            <p:stCondLst>
                              <p:cond delay="12000"/>
                            </p:stCondLst>
                            <p:childTnLst>
                              <p:par>
                                <p:cTn id="29" presetID="6"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ircle(in)">
                                      <p:cBhvr>
                                        <p:cTn id="3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2540" y="-2540"/>
            <a:ext cx="12189460" cy="6860540"/>
          </a:xfrm>
          <a:prstGeom prst="rect">
            <a:avLst/>
          </a:prstGeom>
        </p:spPr>
      </p:pic>
      <p:sp>
        <p:nvSpPr>
          <p:cNvPr id="2" name="标题 1"/>
          <p:cNvSpPr>
            <a:spLocks noGrp="1"/>
          </p:cNvSpPr>
          <p:nvPr>
            <p:ph type="title"/>
          </p:nvPr>
        </p:nvSpPr>
        <p:spPr>
          <a:xfrm>
            <a:off x="251791" y="92765"/>
            <a:ext cx="3021496" cy="1915160"/>
          </a:xfrm>
        </p:spPr>
        <p:txBody>
          <a:bodyPr>
            <a:normAutofit/>
            <a:scene3d>
              <a:camera prst="orthographicFront"/>
              <a:lightRig rig="soft" dir="t">
                <a:rot lat="0" lon="0" rev="15600000"/>
              </a:lightRig>
            </a:scene3d>
            <a:sp3d extrusionH="57150" prstMaterial="softEdge">
              <a:bevelT w="25400" h="38100"/>
            </a:sp3d>
          </a:bodyPr>
          <a:lstStyle/>
          <a:p>
            <a:r>
              <a:rPr lang="zh-CN" altLang="en-US" sz="4800" b="1" dirty="0" smtClean="0">
                <a:solidFill>
                  <a:schemeClr val="accent4"/>
                </a:solidFill>
                <a:effectLst/>
                <a:latin typeface="仿宋" panose="02010609060101010101" charset="-122"/>
                <a:ea typeface="仿宋" panose="02010609060101010101" charset="-122"/>
              </a:rPr>
              <a:t>北海篇</a:t>
            </a:r>
            <a:r>
              <a:rPr lang="zh-CN" altLang="en-US" sz="4800" b="1" dirty="0">
                <a:solidFill>
                  <a:schemeClr val="accent4"/>
                </a:solidFill>
                <a:effectLst/>
                <a:latin typeface="仿宋" panose="02010609060101010101" charset="-122"/>
                <a:ea typeface="仿宋" panose="02010609060101010101" charset="-122"/>
              </a:rPr>
              <a:t/>
            </a:r>
            <a:br>
              <a:rPr lang="zh-CN" altLang="en-US" sz="4800" b="1" dirty="0">
                <a:solidFill>
                  <a:schemeClr val="accent4"/>
                </a:solidFill>
                <a:effectLst/>
                <a:latin typeface="仿宋" panose="02010609060101010101" charset="-122"/>
                <a:ea typeface="仿宋" panose="02010609060101010101" charset="-122"/>
              </a:rPr>
            </a:br>
            <a:r>
              <a:rPr lang="zh-CN" altLang="en-US" sz="2000" b="1" dirty="0">
                <a:solidFill>
                  <a:schemeClr val="accent4"/>
                </a:solidFill>
                <a:effectLst/>
                <a:latin typeface="仿宋" panose="02010609060101010101" charset="-122"/>
                <a:ea typeface="仿宋" panose="02010609060101010101" charset="-122"/>
              </a:rPr>
              <a:t/>
            </a:r>
            <a:br>
              <a:rPr lang="zh-CN" altLang="en-US" sz="20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用眼睛去观察</a:t>
            </a:r>
            <a:br>
              <a:rPr lang="zh-CN" altLang="en-US" sz="24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用心去感受</a:t>
            </a:r>
          </a:p>
        </p:txBody>
      </p:sp>
      <p:sp>
        <p:nvSpPr>
          <p:cNvPr id="10" name="TextBox 9"/>
          <p:cNvSpPr txBox="1"/>
          <p:nvPr/>
        </p:nvSpPr>
        <p:spPr>
          <a:xfrm>
            <a:off x="410818" y="2146850"/>
            <a:ext cx="4625008" cy="830997"/>
          </a:xfrm>
          <a:prstGeom prst="rect">
            <a:avLst/>
          </a:prstGeom>
          <a:noFill/>
        </p:spPr>
        <p:txBody>
          <a:bodyPr wrap="square" rtlCol="0">
            <a:spAutoFit/>
          </a:bodyPr>
          <a:lstStyle/>
          <a:p>
            <a:r>
              <a:rPr lang="zh-CN" altLang="en-US" dirty="0" smtClean="0"/>
              <a:t>           </a:t>
            </a:r>
            <a:r>
              <a:rPr lang="zh-CN" altLang="en-US" sz="4800" b="1" dirty="0" smtClean="0">
                <a:latin typeface="楷体" pitchFamily="49" charset="-122"/>
                <a:ea typeface="楷体" pitchFamily="49" charset="-122"/>
              </a:rPr>
              <a:t>老街</a:t>
            </a:r>
            <a:endParaRPr lang="en-US" altLang="zh-CN" sz="4800" b="1" dirty="0" smtClean="0">
              <a:latin typeface="楷体" pitchFamily="49" charset="-122"/>
              <a:ea typeface="楷体" pitchFamily="49" charset="-122"/>
            </a:endParaRPr>
          </a:p>
        </p:txBody>
      </p:sp>
      <p:grpSp>
        <p:nvGrpSpPr>
          <p:cNvPr id="21" name="组合 20"/>
          <p:cNvGrpSpPr/>
          <p:nvPr/>
        </p:nvGrpSpPr>
        <p:grpSpPr>
          <a:xfrm>
            <a:off x="198783" y="1582692"/>
            <a:ext cx="4609291" cy="968353"/>
            <a:chOff x="119005" y="4113857"/>
            <a:chExt cx="4609291" cy="968353"/>
          </a:xfrm>
        </p:grpSpPr>
        <p:pic>
          <p:nvPicPr>
            <p:cNvPr id="15" name="图片 14" descr="t0101bd0a4d91b16a47.png"/>
            <p:cNvPicPr>
              <a:picLocks noChangeAspect="1"/>
            </p:cNvPicPr>
            <p:nvPr/>
          </p:nvPicPr>
          <p:blipFill>
            <a:blip r:embed="rId3" cstate="print"/>
            <a:stretch>
              <a:fillRect/>
            </a:stretch>
          </p:blipFill>
          <p:spPr>
            <a:xfrm>
              <a:off x="119005" y="4127106"/>
              <a:ext cx="1528166" cy="955104"/>
            </a:xfrm>
            <a:prstGeom prst="rect">
              <a:avLst/>
            </a:prstGeom>
          </p:spPr>
        </p:pic>
        <p:pic>
          <p:nvPicPr>
            <p:cNvPr id="16" name="图片 15" descr="t0101bd0a4d91b16a47.png"/>
            <p:cNvPicPr>
              <a:picLocks noChangeAspect="1"/>
            </p:cNvPicPr>
            <p:nvPr/>
          </p:nvPicPr>
          <p:blipFill>
            <a:blip r:embed="rId3" cstate="print"/>
            <a:stretch>
              <a:fillRect/>
            </a:stretch>
          </p:blipFill>
          <p:spPr>
            <a:xfrm>
              <a:off x="3200130" y="4120480"/>
              <a:ext cx="1528166" cy="955104"/>
            </a:xfrm>
            <a:prstGeom prst="rect">
              <a:avLst/>
            </a:prstGeom>
          </p:spPr>
        </p:pic>
        <p:pic>
          <p:nvPicPr>
            <p:cNvPr id="17" name="图片 16" descr="t0101bd0a4d91b16a47.png"/>
            <p:cNvPicPr>
              <a:picLocks noChangeAspect="1"/>
            </p:cNvPicPr>
            <p:nvPr/>
          </p:nvPicPr>
          <p:blipFill>
            <a:blip r:embed="rId3" cstate="print"/>
            <a:stretch>
              <a:fillRect/>
            </a:stretch>
          </p:blipFill>
          <p:spPr>
            <a:xfrm>
              <a:off x="1589994" y="4113857"/>
              <a:ext cx="1528166" cy="955104"/>
            </a:xfrm>
            <a:prstGeom prst="rect">
              <a:avLst/>
            </a:prstGeom>
          </p:spPr>
        </p:pic>
      </p:grpSp>
      <p:pic>
        <p:nvPicPr>
          <p:cNvPr id="18" name="图片 17" descr="IMG20170814201355.jpg"/>
          <p:cNvPicPr>
            <a:picLocks noChangeAspect="1"/>
          </p:cNvPicPr>
          <p:nvPr/>
        </p:nvPicPr>
        <p:blipFill>
          <a:blip r:embed="rId4" cstate="print"/>
          <a:stretch>
            <a:fillRect/>
          </a:stretch>
        </p:blipFill>
        <p:spPr>
          <a:xfrm>
            <a:off x="5424556" y="0"/>
            <a:ext cx="6767444" cy="5075583"/>
          </a:xfrm>
          <a:prstGeom prst="rect">
            <a:avLst/>
          </a:prstGeom>
        </p:spPr>
      </p:pic>
      <p:sp>
        <p:nvSpPr>
          <p:cNvPr id="19" name="右箭头 18"/>
          <p:cNvSpPr/>
          <p:nvPr/>
        </p:nvSpPr>
        <p:spPr>
          <a:xfrm>
            <a:off x="3101008" y="2372138"/>
            <a:ext cx="1590261" cy="450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265043" y="3246782"/>
            <a:ext cx="4863548" cy="2246769"/>
          </a:xfrm>
          <a:prstGeom prst="rect">
            <a:avLst/>
          </a:prstGeom>
          <a:noFill/>
        </p:spPr>
        <p:txBody>
          <a:bodyPr wrap="square" rtlCol="0">
            <a:spAutoFit/>
          </a:bodyPr>
          <a:lstStyle/>
          <a:p>
            <a:r>
              <a:rPr lang="zh-CN" altLang="en-US" dirty="0" smtClean="0"/>
              <a:t>         </a:t>
            </a:r>
            <a:r>
              <a:rPr lang="zh-CN" altLang="en-US" sz="2000" dirty="0" smtClean="0"/>
              <a:t>老街是一条极具特色的步行街，游客居多，人来人往的，可热闹啦！</a:t>
            </a:r>
            <a:endParaRPr lang="en-US" altLang="zh-CN" sz="2000" dirty="0" smtClean="0"/>
          </a:p>
          <a:p>
            <a:r>
              <a:rPr lang="zh-CN" altLang="en-US" sz="2000" dirty="0" smtClean="0"/>
              <a:t>        </a:t>
            </a:r>
            <a:r>
              <a:rPr lang="zh-CN" altLang="en-US" sz="2000" dirty="0" smtClean="0">
                <a:solidFill>
                  <a:schemeClr val="bg1"/>
                </a:solidFill>
              </a:rPr>
              <a:t>这里有着北海的特色美食</a:t>
            </a:r>
            <a:r>
              <a:rPr lang="en-US" altLang="zh-CN" sz="2000" dirty="0" smtClean="0">
                <a:solidFill>
                  <a:schemeClr val="bg1"/>
                </a:solidFill>
              </a:rPr>
              <a:t>——</a:t>
            </a:r>
            <a:r>
              <a:rPr lang="zh-CN" altLang="en-US" sz="2000" dirty="0" smtClean="0">
                <a:solidFill>
                  <a:schemeClr val="bg1"/>
                </a:solidFill>
              </a:rPr>
              <a:t>糖水、虾饼、菠萝蜜、新鲜椰子、烤生蚝</a:t>
            </a:r>
            <a:r>
              <a:rPr lang="en-US" altLang="zh-CN" sz="2000" dirty="0" smtClean="0">
                <a:solidFill>
                  <a:schemeClr val="bg1"/>
                </a:solidFill>
              </a:rPr>
              <a:t>……</a:t>
            </a:r>
            <a:r>
              <a:rPr lang="zh-CN" altLang="en-US" sz="2000" dirty="0" smtClean="0">
                <a:solidFill>
                  <a:schemeClr val="bg1"/>
                </a:solidFill>
              </a:rPr>
              <a:t>还有一些海鲜干货，而且由于北海临近越南，所以老街也有许多越南特产，乳胶枕、橡胶拖鞋等等</a:t>
            </a:r>
            <a:endParaRPr lang="zh-CN" altLang="en-US" sz="20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2540" y="-2540"/>
            <a:ext cx="12189460" cy="6860540"/>
          </a:xfrm>
          <a:prstGeom prst="rect">
            <a:avLst/>
          </a:prstGeom>
        </p:spPr>
      </p:pic>
      <p:sp>
        <p:nvSpPr>
          <p:cNvPr id="2" name="标题 1"/>
          <p:cNvSpPr>
            <a:spLocks noGrp="1"/>
          </p:cNvSpPr>
          <p:nvPr>
            <p:ph type="title"/>
          </p:nvPr>
        </p:nvSpPr>
        <p:spPr>
          <a:xfrm>
            <a:off x="251790" y="92765"/>
            <a:ext cx="3889904" cy="1915160"/>
          </a:xfrm>
        </p:spPr>
        <p:txBody>
          <a:bodyPr>
            <a:normAutofit/>
            <a:scene3d>
              <a:camera prst="orthographicFront"/>
              <a:lightRig rig="soft" dir="t">
                <a:rot lat="0" lon="0" rev="15600000"/>
              </a:lightRig>
            </a:scene3d>
            <a:sp3d extrusionH="57150" prstMaterial="softEdge">
              <a:bevelT w="25400" h="38100"/>
            </a:sp3d>
          </a:bodyPr>
          <a:lstStyle/>
          <a:p>
            <a:r>
              <a:rPr lang="zh-CN" altLang="en-US" sz="4800" b="1" dirty="0" smtClean="0">
                <a:solidFill>
                  <a:schemeClr val="accent4"/>
                </a:solidFill>
                <a:latin typeface="仿宋" panose="02010609060101010101" charset="-122"/>
                <a:ea typeface="仿宋" panose="02010609060101010101" charset="-122"/>
              </a:rPr>
              <a:t>用智慧去感悟</a:t>
            </a:r>
            <a:endParaRPr lang="zh-CN" altLang="en-US" sz="4800" b="1" dirty="0">
              <a:ln/>
              <a:solidFill>
                <a:schemeClr val="accent4"/>
              </a:solidFill>
              <a:latin typeface="仿宋" panose="02010609060101010101" charset="-122"/>
              <a:ea typeface="仿宋" panose="02010609060101010101" charset="-122"/>
            </a:endParaRPr>
          </a:p>
        </p:txBody>
      </p:sp>
      <p:sp>
        <p:nvSpPr>
          <p:cNvPr id="20" name="TextBox 19"/>
          <p:cNvSpPr txBox="1"/>
          <p:nvPr/>
        </p:nvSpPr>
        <p:spPr>
          <a:xfrm>
            <a:off x="623944" y="2235562"/>
            <a:ext cx="7883952" cy="1569660"/>
          </a:xfrm>
          <a:prstGeom prst="rect">
            <a:avLst/>
          </a:prstGeom>
          <a:noFill/>
        </p:spPr>
        <p:txBody>
          <a:bodyPr wrap="square" rtlCol="0">
            <a:spAutoFit/>
          </a:bodyPr>
          <a:lstStyle/>
          <a:p>
            <a:r>
              <a:rPr lang="zh-CN" altLang="en-US" dirty="0" smtClean="0"/>
              <a:t>         </a:t>
            </a:r>
            <a:r>
              <a:rPr lang="zh-CN" altLang="en-US" dirty="0" smtClean="0"/>
              <a:t>  </a:t>
            </a:r>
            <a:r>
              <a:rPr lang="zh-CN" altLang="en-US" sz="2400" dirty="0" smtClean="0">
                <a:latin typeface="楷体" pitchFamily="49" charset="-122"/>
                <a:ea typeface="楷体" pitchFamily="49" charset="-122"/>
              </a:rPr>
              <a:t>在</a:t>
            </a:r>
            <a:r>
              <a:rPr lang="zh-CN" altLang="en-US" sz="2400" dirty="0" smtClean="0">
                <a:latin typeface="楷体" pitchFamily="49" charset="-122"/>
                <a:ea typeface="楷体" pitchFamily="49" charset="-122"/>
              </a:rPr>
              <a:t>这一次的北海旅行中，迎着海风，踩着细沙，感受着海浪的冲击，听着海的声音。其实，大自然也很美好，没有窝在家里，也乐趣十足，去探索，去感受一些近在咫尺的事物，世界并没有你想象中的那么无趣。</a:t>
            </a:r>
            <a:endParaRPr lang="en-US" altLang="zh-CN" sz="2400" b="1" dirty="0" smtClean="0">
              <a:solidFill>
                <a:srgbClr val="FFCCCC"/>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0"/>
                                        </p:tgtEl>
                                        <p:attrNameLst>
                                          <p:attrName>style.visibility</p:attrName>
                                        </p:attrNameLst>
                                      </p:cBhvr>
                                      <p:to>
                                        <p:strVal val="visible"/>
                                      </p:to>
                                    </p:set>
                                    <p:anim calcmode="discrete" valueType="clr">
                                      <p:cBhvr override="childStyle">
                                        <p:cTn id="7" dur="500"/>
                                        <p:tgtEl>
                                          <p:spTgt spid="20"/>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0"/>
                                        </p:tgtEl>
                                        <p:attrNameLst>
                                          <p:attrName>fillcolor</p:attrName>
                                        </p:attrNameLst>
                                      </p:cBhvr>
                                      <p:tavLst>
                                        <p:tav tm="0">
                                          <p:val>
                                            <p:clrVal>
                                              <a:schemeClr val="accent2"/>
                                            </p:clrVal>
                                          </p:val>
                                        </p:tav>
                                        <p:tav tm="50000">
                                          <p:val>
                                            <p:clrVal>
                                              <a:schemeClr val="hlink"/>
                                            </p:clrVal>
                                          </p:val>
                                        </p:tav>
                                      </p:tavLst>
                                    </p:anim>
                                    <p:set>
                                      <p:cBhvr>
                                        <p:cTn id="9" dur="500"/>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2540" y="-2540"/>
            <a:ext cx="12189460" cy="6860540"/>
          </a:xfrm>
          <a:prstGeom prst="rect">
            <a:avLst/>
          </a:prstGeom>
        </p:spPr>
      </p:pic>
      <p:sp>
        <p:nvSpPr>
          <p:cNvPr id="2" name="标题 1"/>
          <p:cNvSpPr>
            <a:spLocks noGrp="1"/>
          </p:cNvSpPr>
          <p:nvPr>
            <p:ph type="title"/>
          </p:nvPr>
        </p:nvSpPr>
        <p:spPr>
          <a:xfrm>
            <a:off x="251791" y="92765"/>
            <a:ext cx="3021496" cy="1915160"/>
          </a:xfrm>
        </p:spPr>
        <p:txBody>
          <a:bodyPr>
            <a:normAutofit/>
            <a:scene3d>
              <a:camera prst="orthographicFront"/>
              <a:lightRig rig="soft" dir="t">
                <a:rot lat="0" lon="0" rev="15600000"/>
              </a:lightRig>
            </a:scene3d>
            <a:sp3d extrusionH="57150" prstMaterial="softEdge">
              <a:bevelT w="25400" h="38100"/>
            </a:sp3d>
          </a:bodyPr>
          <a:lstStyle/>
          <a:p>
            <a:r>
              <a:rPr lang="zh-CN" altLang="en-US" sz="4800" b="1" dirty="0" smtClean="0">
                <a:solidFill>
                  <a:schemeClr val="accent4"/>
                </a:solidFill>
                <a:effectLst/>
                <a:latin typeface="仿宋" panose="02010609060101010101" charset="-122"/>
                <a:ea typeface="仿宋" panose="02010609060101010101" charset="-122"/>
              </a:rPr>
              <a:t>北海篇</a:t>
            </a:r>
            <a:r>
              <a:rPr lang="zh-CN" altLang="en-US" sz="4800" b="1" dirty="0">
                <a:solidFill>
                  <a:schemeClr val="accent4"/>
                </a:solidFill>
                <a:effectLst/>
                <a:latin typeface="仿宋" panose="02010609060101010101" charset="-122"/>
                <a:ea typeface="仿宋" panose="02010609060101010101" charset="-122"/>
              </a:rPr>
              <a:t/>
            </a:r>
            <a:br>
              <a:rPr lang="zh-CN" altLang="en-US" sz="4800" b="1" dirty="0">
                <a:solidFill>
                  <a:schemeClr val="accent4"/>
                </a:solidFill>
                <a:effectLst/>
                <a:latin typeface="仿宋" panose="02010609060101010101" charset="-122"/>
                <a:ea typeface="仿宋" panose="02010609060101010101" charset="-122"/>
              </a:rPr>
            </a:br>
            <a:r>
              <a:rPr lang="zh-CN" altLang="en-US" sz="2000" b="1" dirty="0">
                <a:solidFill>
                  <a:schemeClr val="accent4"/>
                </a:solidFill>
                <a:effectLst/>
                <a:latin typeface="仿宋" panose="02010609060101010101" charset="-122"/>
                <a:ea typeface="仿宋" panose="02010609060101010101" charset="-122"/>
              </a:rPr>
              <a:t/>
            </a:r>
            <a:br>
              <a:rPr lang="zh-CN" altLang="en-US" sz="20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用眼睛去观察</a:t>
            </a:r>
            <a:br>
              <a:rPr lang="zh-CN" altLang="en-US" sz="24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用心去感受</a:t>
            </a:r>
          </a:p>
        </p:txBody>
      </p:sp>
      <p:sp>
        <p:nvSpPr>
          <p:cNvPr id="20" name="TextBox 19"/>
          <p:cNvSpPr txBox="1"/>
          <p:nvPr/>
        </p:nvSpPr>
        <p:spPr>
          <a:xfrm>
            <a:off x="0" y="2396927"/>
            <a:ext cx="5965371" cy="2800767"/>
          </a:xfrm>
          <a:prstGeom prst="rect">
            <a:avLst/>
          </a:prstGeom>
          <a:noFill/>
        </p:spPr>
        <p:txBody>
          <a:bodyPr wrap="square" rtlCol="0">
            <a:spAutoFit/>
          </a:bodyPr>
          <a:lstStyle/>
          <a:p>
            <a:r>
              <a:rPr lang="zh-CN" altLang="en-US" dirty="0" smtClean="0"/>
              <a:t>         </a:t>
            </a:r>
            <a:r>
              <a:rPr lang="zh-CN" altLang="en-US" sz="2000" dirty="0" smtClean="0"/>
              <a:t>我</a:t>
            </a:r>
            <a:r>
              <a:rPr lang="zh-CN" altLang="en-US" sz="2000" dirty="0" smtClean="0"/>
              <a:t>们还去了北海有名的</a:t>
            </a:r>
            <a:r>
              <a:rPr lang="zh-CN" altLang="en-US" sz="2400" b="1" dirty="0" smtClean="0"/>
              <a:t>银滩</a:t>
            </a:r>
            <a:r>
              <a:rPr lang="zh-CN" altLang="en-US" sz="2000" dirty="0" smtClean="0"/>
              <a:t>。</a:t>
            </a:r>
            <a:endParaRPr lang="en-US" altLang="zh-CN" sz="2000" dirty="0" smtClean="0"/>
          </a:p>
          <a:p>
            <a:r>
              <a:rPr lang="en-US" altLang="zh-CN" sz="2000" dirty="0" smtClean="0"/>
              <a:t> </a:t>
            </a:r>
            <a:r>
              <a:rPr lang="en-US" altLang="zh-CN" sz="2000" dirty="0" smtClean="0"/>
              <a:t>      </a:t>
            </a:r>
            <a:r>
              <a:rPr lang="zh-CN" altLang="en-US" sz="2000" dirty="0" smtClean="0"/>
              <a:t>为何称之为银滩呢？去了才知道，原来是因为那里的沙子，又细又软，而且还是银白色的就</a:t>
            </a:r>
            <a:r>
              <a:rPr lang="zh-CN" altLang="en-US" sz="2000" dirty="0" smtClean="0"/>
              <a:t>好</a:t>
            </a:r>
            <a:r>
              <a:rPr lang="zh-CN" altLang="en-US" sz="2000" dirty="0" smtClean="0"/>
              <a:t>似面粉一般，可舒服了。</a:t>
            </a:r>
            <a:endParaRPr lang="en-US" altLang="zh-CN" sz="2000" dirty="0" smtClean="0"/>
          </a:p>
          <a:p>
            <a:r>
              <a:rPr lang="en-US" altLang="zh-CN" sz="2000" dirty="0" smtClean="0"/>
              <a:t> </a:t>
            </a:r>
            <a:r>
              <a:rPr lang="en-US" altLang="zh-CN" sz="2000" dirty="0" smtClean="0"/>
              <a:t>        </a:t>
            </a:r>
            <a:r>
              <a:rPr lang="zh-CN" altLang="en-US" sz="2000" dirty="0" smtClean="0"/>
              <a:t>踩在银滩上，感觉一天的疲累都烟消</a:t>
            </a:r>
            <a:r>
              <a:rPr lang="zh-CN" altLang="en-US" sz="2000" dirty="0" smtClean="0">
                <a:solidFill>
                  <a:schemeClr val="bg1"/>
                </a:solidFill>
              </a:rPr>
              <a:t>云散，随之而来的是脚下的柔软和海水的冰凉感，感觉就像那句话：</a:t>
            </a:r>
            <a:endParaRPr lang="en-US" altLang="zh-CN" sz="2000" dirty="0" smtClean="0">
              <a:solidFill>
                <a:schemeClr val="bg1"/>
              </a:solidFill>
            </a:endParaRPr>
          </a:p>
          <a:p>
            <a:pPr algn="ctr"/>
            <a:r>
              <a:rPr lang="zh-CN" altLang="en-US" sz="3200" b="1" dirty="0" smtClean="0">
                <a:solidFill>
                  <a:srgbClr val="FFCCCC"/>
                </a:solidFill>
                <a:latin typeface="楷体" pitchFamily="49" charset="-122"/>
                <a:ea typeface="楷体" pitchFamily="49" charset="-122"/>
              </a:rPr>
              <a:t>面朝大</a:t>
            </a:r>
            <a:r>
              <a:rPr lang="zh-CN" altLang="en-US" sz="3200" b="1" dirty="0" smtClean="0">
                <a:solidFill>
                  <a:srgbClr val="FFCCCC"/>
                </a:solidFill>
                <a:latin typeface="楷体" pitchFamily="49" charset="-122"/>
                <a:ea typeface="楷体" pitchFamily="49" charset="-122"/>
              </a:rPr>
              <a:t>海           春暖花开</a:t>
            </a:r>
            <a:endParaRPr lang="en-US" altLang="zh-CN" sz="3200" b="1" dirty="0" smtClean="0">
              <a:solidFill>
                <a:srgbClr val="FFCCCC"/>
              </a:solidFill>
              <a:latin typeface="楷体" pitchFamily="49" charset="-122"/>
              <a:ea typeface="楷体" pitchFamily="49" charset="-122"/>
            </a:endParaRPr>
          </a:p>
        </p:txBody>
      </p:sp>
      <p:pic>
        <p:nvPicPr>
          <p:cNvPr id="13" name="图片 12" descr="1503575447_917770.png"/>
          <p:cNvPicPr>
            <a:picLocks noChangeAspect="1"/>
          </p:cNvPicPr>
          <p:nvPr/>
        </p:nvPicPr>
        <p:blipFill>
          <a:blip r:embed="rId3" cstate="print"/>
          <a:stretch>
            <a:fillRect/>
          </a:stretch>
        </p:blipFill>
        <p:spPr>
          <a:xfrm>
            <a:off x="6302829" y="228599"/>
            <a:ext cx="8436139" cy="4338585"/>
          </a:xfrm>
          <a:prstGeom prst="rect">
            <a:avLst/>
          </a:prstGeom>
        </p:spPr>
      </p:pic>
      <p:pic>
        <p:nvPicPr>
          <p:cNvPr id="14" name="图片 13" descr="1503575555_775954.png"/>
          <p:cNvPicPr>
            <a:picLocks noChangeAspect="1"/>
          </p:cNvPicPr>
          <p:nvPr/>
        </p:nvPicPr>
        <p:blipFill>
          <a:blip r:embed="rId4" cstate="print"/>
          <a:stretch>
            <a:fillRect/>
          </a:stretch>
        </p:blipFill>
        <p:spPr>
          <a:xfrm>
            <a:off x="8425543" y="234042"/>
            <a:ext cx="8607879" cy="4426910"/>
          </a:xfrm>
          <a:prstGeom prst="rect">
            <a:avLst/>
          </a:prstGeom>
        </p:spPr>
      </p:pic>
      <p:pic>
        <p:nvPicPr>
          <p:cNvPr id="21" name="图片 20" descr="t0101bd0a4d91b16a47.png"/>
          <p:cNvPicPr>
            <a:picLocks noChangeAspect="1"/>
          </p:cNvPicPr>
          <p:nvPr/>
        </p:nvPicPr>
        <p:blipFill>
          <a:blip r:embed="rId5" cstate="print"/>
          <a:stretch>
            <a:fillRect/>
          </a:stretch>
        </p:blipFill>
        <p:spPr>
          <a:xfrm>
            <a:off x="2169098" y="4491541"/>
            <a:ext cx="1528166" cy="955104"/>
          </a:xfrm>
          <a:prstGeom prst="rect">
            <a:avLst/>
          </a:prstGeom>
        </p:spPr>
      </p:pic>
      <p:pic>
        <p:nvPicPr>
          <p:cNvPr id="22" name="图片 21" descr="t0101bd0a4d91b16a47.png"/>
          <p:cNvPicPr>
            <a:picLocks noChangeAspect="1"/>
          </p:cNvPicPr>
          <p:nvPr/>
        </p:nvPicPr>
        <p:blipFill>
          <a:blip r:embed="rId5" cstate="print"/>
          <a:stretch>
            <a:fillRect/>
          </a:stretch>
        </p:blipFill>
        <p:spPr>
          <a:xfrm>
            <a:off x="198783" y="1595941"/>
            <a:ext cx="1528166" cy="955104"/>
          </a:xfrm>
          <a:prstGeom prst="rect">
            <a:avLst/>
          </a:prstGeom>
        </p:spPr>
      </p:pic>
      <p:pic>
        <p:nvPicPr>
          <p:cNvPr id="24" name="图片 23" descr="t0101bd0a4d91b16a47.png"/>
          <p:cNvPicPr>
            <a:picLocks noChangeAspect="1"/>
          </p:cNvPicPr>
          <p:nvPr/>
        </p:nvPicPr>
        <p:blipFill>
          <a:blip r:embed="rId5" cstate="print"/>
          <a:stretch>
            <a:fillRect/>
          </a:stretch>
        </p:blipFill>
        <p:spPr>
          <a:xfrm rot="5400000">
            <a:off x="6758969" y="1047756"/>
            <a:ext cx="2162662" cy="1351664"/>
          </a:xfrm>
          <a:prstGeom prst="rect">
            <a:avLst/>
          </a:prstGeom>
        </p:spPr>
      </p:pic>
      <p:pic>
        <p:nvPicPr>
          <p:cNvPr id="25" name="图片 24" descr="t0101bd0a4d91b16a47.png"/>
          <p:cNvPicPr>
            <a:picLocks noChangeAspect="1"/>
          </p:cNvPicPr>
          <p:nvPr/>
        </p:nvPicPr>
        <p:blipFill>
          <a:blip r:embed="rId5" cstate="print"/>
          <a:stretch>
            <a:fillRect/>
          </a:stretch>
        </p:blipFill>
        <p:spPr>
          <a:xfrm rot="5400000">
            <a:off x="6780737" y="2887486"/>
            <a:ext cx="2162662" cy="135166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2540" y="-2540"/>
            <a:ext cx="12189460" cy="6860540"/>
          </a:xfrm>
          <a:prstGeom prst="rect">
            <a:avLst/>
          </a:prstGeom>
        </p:spPr>
      </p:pic>
      <p:sp>
        <p:nvSpPr>
          <p:cNvPr id="2" name="标题 1"/>
          <p:cNvSpPr>
            <a:spLocks noGrp="1"/>
          </p:cNvSpPr>
          <p:nvPr>
            <p:ph type="title"/>
          </p:nvPr>
        </p:nvSpPr>
        <p:spPr>
          <a:xfrm>
            <a:off x="251791" y="92765"/>
            <a:ext cx="3021496" cy="1915160"/>
          </a:xfrm>
        </p:spPr>
        <p:txBody>
          <a:bodyPr>
            <a:normAutofit/>
            <a:scene3d>
              <a:camera prst="orthographicFront"/>
              <a:lightRig rig="soft" dir="t">
                <a:rot lat="0" lon="0" rev="15600000"/>
              </a:lightRig>
            </a:scene3d>
            <a:sp3d extrusionH="57150" prstMaterial="softEdge">
              <a:bevelT w="25400" h="38100"/>
            </a:sp3d>
          </a:bodyPr>
          <a:lstStyle/>
          <a:p>
            <a:r>
              <a:rPr lang="zh-CN" altLang="en-US" sz="4800" b="1" dirty="0" smtClean="0">
                <a:solidFill>
                  <a:schemeClr val="accent4"/>
                </a:solidFill>
                <a:effectLst/>
                <a:latin typeface="仿宋" panose="02010609060101010101" charset="-122"/>
                <a:ea typeface="仿宋" panose="02010609060101010101" charset="-122"/>
              </a:rPr>
              <a:t>北海篇</a:t>
            </a:r>
            <a:r>
              <a:rPr lang="zh-CN" altLang="en-US" sz="4800" b="1" dirty="0">
                <a:solidFill>
                  <a:schemeClr val="accent4"/>
                </a:solidFill>
                <a:effectLst/>
                <a:latin typeface="仿宋" panose="02010609060101010101" charset="-122"/>
                <a:ea typeface="仿宋" panose="02010609060101010101" charset="-122"/>
              </a:rPr>
              <a:t/>
            </a:r>
            <a:br>
              <a:rPr lang="zh-CN" altLang="en-US" sz="4800" b="1" dirty="0">
                <a:solidFill>
                  <a:schemeClr val="accent4"/>
                </a:solidFill>
                <a:effectLst/>
                <a:latin typeface="仿宋" panose="02010609060101010101" charset="-122"/>
                <a:ea typeface="仿宋" panose="02010609060101010101" charset="-122"/>
              </a:rPr>
            </a:br>
            <a:r>
              <a:rPr lang="zh-CN" altLang="en-US" sz="2000" b="1" dirty="0">
                <a:solidFill>
                  <a:schemeClr val="accent4"/>
                </a:solidFill>
                <a:effectLst/>
                <a:latin typeface="仿宋" panose="02010609060101010101" charset="-122"/>
                <a:ea typeface="仿宋" panose="02010609060101010101" charset="-122"/>
              </a:rPr>
              <a:t/>
            </a:r>
            <a:br>
              <a:rPr lang="zh-CN" altLang="en-US" sz="20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用眼睛去观察</a:t>
            </a:r>
            <a:br>
              <a:rPr lang="zh-CN" altLang="en-US" sz="24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用心去感受</a:t>
            </a:r>
          </a:p>
        </p:txBody>
      </p:sp>
      <p:sp>
        <p:nvSpPr>
          <p:cNvPr id="20" name="TextBox 19"/>
          <p:cNvSpPr txBox="1"/>
          <p:nvPr/>
        </p:nvSpPr>
        <p:spPr>
          <a:xfrm>
            <a:off x="419550" y="2321623"/>
            <a:ext cx="4281544" cy="707886"/>
          </a:xfrm>
          <a:prstGeom prst="rect">
            <a:avLst/>
          </a:prstGeom>
          <a:noFill/>
        </p:spPr>
        <p:txBody>
          <a:bodyPr wrap="square" rtlCol="0">
            <a:spAutoFit/>
          </a:bodyPr>
          <a:lstStyle/>
          <a:p>
            <a:r>
              <a:rPr lang="zh-CN" altLang="en-US" dirty="0" smtClean="0"/>
              <a:t>         </a:t>
            </a:r>
            <a:r>
              <a:rPr lang="zh-CN" altLang="en-US" sz="2000" dirty="0" smtClean="0"/>
              <a:t>我</a:t>
            </a:r>
            <a:r>
              <a:rPr lang="zh-CN" altLang="en-US" sz="2000" dirty="0" smtClean="0"/>
              <a:t>们还去捡了蚌壳，坐快艇、沙滩车</a:t>
            </a:r>
            <a:r>
              <a:rPr lang="zh-CN" altLang="en-US" sz="2000" dirty="0" smtClean="0"/>
              <a:t>捡贝</a:t>
            </a:r>
            <a:r>
              <a:rPr lang="zh-CN" altLang="en-US" sz="2000" dirty="0" smtClean="0"/>
              <a:t>壳，</a:t>
            </a:r>
            <a:r>
              <a:rPr lang="zh-CN" altLang="en-US" sz="2000" dirty="0" smtClean="0"/>
              <a:t>还捕到了一条鱼哦！</a:t>
            </a:r>
            <a:endParaRPr lang="en-US" altLang="zh-CN" sz="3200" b="1" dirty="0" smtClean="0">
              <a:solidFill>
                <a:srgbClr val="FFCCCC"/>
              </a:solidFill>
              <a:latin typeface="楷体" pitchFamily="49" charset="-122"/>
              <a:ea typeface="楷体" pitchFamily="49" charset="-122"/>
            </a:endParaRPr>
          </a:p>
        </p:txBody>
      </p:sp>
      <p:pic>
        <p:nvPicPr>
          <p:cNvPr id="22" name="图片 21" descr="t0101bd0a4d91b16a47.png"/>
          <p:cNvPicPr>
            <a:picLocks noChangeAspect="1"/>
          </p:cNvPicPr>
          <p:nvPr/>
        </p:nvPicPr>
        <p:blipFill>
          <a:blip r:embed="rId3" cstate="print"/>
          <a:stretch>
            <a:fillRect/>
          </a:stretch>
        </p:blipFill>
        <p:spPr>
          <a:xfrm>
            <a:off x="188025" y="1574426"/>
            <a:ext cx="1528166" cy="955104"/>
          </a:xfrm>
          <a:prstGeom prst="rect">
            <a:avLst/>
          </a:prstGeom>
        </p:spPr>
      </p:pic>
      <p:pic>
        <p:nvPicPr>
          <p:cNvPr id="11" name="图片 10" descr="IMG20170818105055.jpg"/>
          <p:cNvPicPr>
            <a:picLocks noChangeAspect="1"/>
          </p:cNvPicPr>
          <p:nvPr/>
        </p:nvPicPr>
        <p:blipFill>
          <a:blip r:embed="rId4" cstate="print"/>
          <a:stretch>
            <a:fillRect/>
          </a:stretch>
        </p:blipFill>
        <p:spPr>
          <a:xfrm>
            <a:off x="5808521" y="0"/>
            <a:ext cx="4780588" cy="3585441"/>
          </a:xfrm>
          <a:prstGeom prst="rect">
            <a:avLst/>
          </a:prstGeom>
        </p:spPr>
      </p:pic>
      <p:pic>
        <p:nvPicPr>
          <p:cNvPr id="12" name="图片 11" descr="IMG20170818105102.jpg"/>
          <p:cNvPicPr>
            <a:picLocks noChangeAspect="1"/>
          </p:cNvPicPr>
          <p:nvPr/>
        </p:nvPicPr>
        <p:blipFill>
          <a:blip r:embed="rId5" cstate="print"/>
          <a:stretch>
            <a:fillRect/>
          </a:stretch>
        </p:blipFill>
        <p:spPr>
          <a:xfrm>
            <a:off x="7411412" y="3272559"/>
            <a:ext cx="4780588" cy="3585441"/>
          </a:xfrm>
          <a:prstGeom prst="rect">
            <a:avLst/>
          </a:prstGeom>
        </p:spPr>
      </p:pic>
      <p:pic>
        <p:nvPicPr>
          <p:cNvPr id="15" name="图片 14" descr="IMG20170818130814.jpg"/>
          <p:cNvPicPr>
            <a:picLocks noChangeAspect="1"/>
          </p:cNvPicPr>
          <p:nvPr/>
        </p:nvPicPr>
        <p:blipFill>
          <a:blip r:embed="rId6" cstate="print"/>
          <a:stretch>
            <a:fillRect/>
          </a:stretch>
        </p:blipFill>
        <p:spPr>
          <a:xfrm>
            <a:off x="2664310" y="3297219"/>
            <a:ext cx="4747708" cy="3560781"/>
          </a:xfrm>
          <a:prstGeom prst="rect">
            <a:avLst/>
          </a:prstGeom>
        </p:spPr>
      </p:pic>
      <p:sp>
        <p:nvSpPr>
          <p:cNvPr id="16" name="TextBox 15"/>
          <p:cNvSpPr txBox="1"/>
          <p:nvPr/>
        </p:nvSpPr>
        <p:spPr>
          <a:xfrm>
            <a:off x="0" y="3324113"/>
            <a:ext cx="2603351" cy="369332"/>
          </a:xfrm>
          <a:prstGeom prst="rect">
            <a:avLst/>
          </a:prstGeom>
          <a:noFill/>
        </p:spPr>
        <p:txBody>
          <a:bodyPr wrap="square" rtlCol="0">
            <a:spAutoFit/>
          </a:bodyPr>
          <a:lstStyle/>
          <a:p>
            <a:r>
              <a:rPr lang="zh-CN" altLang="en-US" dirty="0" smtClean="0"/>
              <a:t>这就是那条鱼及其下场</a:t>
            </a:r>
            <a:endParaRPr lang="zh-CN" altLang="en-US" dirty="0"/>
          </a:p>
        </p:txBody>
      </p:sp>
      <p:sp>
        <p:nvSpPr>
          <p:cNvPr id="17" name="右箭头 16"/>
          <p:cNvSpPr/>
          <p:nvPr/>
        </p:nvSpPr>
        <p:spPr>
          <a:xfrm>
            <a:off x="688489" y="3926541"/>
            <a:ext cx="1731982" cy="623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20150515194156_dTyrG_thumb_700_0.jpg"/>
          <p:cNvPicPr>
            <a:picLocks noChangeAspect="1"/>
          </p:cNvPicPr>
          <p:nvPr/>
        </p:nvPicPr>
        <p:blipFill>
          <a:blip r:embed="rId2" cstate="print"/>
          <a:stretch>
            <a:fillRect/>
          </a:stretch>
        </p:blipFill>
        <p:spPr>
          <a:xfrm>
            <a:off x="5524500" y="0"/>
            <a:ext cx="6667500" cy="6667500"/>
          </a:xfrm>
          <a:prstGeom prst="rect">
            <a:avLst/>
          </a:prstGeom>
        </p:spPr>
      </p:pic>
      <p:pic>
        <p:nvPicPr>
          <p:cNvPr id="8" name="图片 7" descr="1503661610_651142.png"/>
          <p:cNvPicPr>
            <a:picLocks noChangeAspect="1"/>
          </p:cNvPicPr>
          <p:nvPr/>
        </p:nvPicPr>
        <p:blipFill>
          <a:blip r:embed="rId3" cstate="print"/>
          <a:stretch>
            <a:fillRect/>
          </a:stretch>
        </p:blipFill>
        <p:spPr>
          <a:xfrm>
            <a:off x="643442" y="1292934"/>
            <a:ext cx="9334500" cy="2400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3067685" cy="1228725"/>
          </a:xfrm>
        </p:spPr>
        <p:txBody>
          <a:bodyPr>
            <a:noAutofit/>
          </a:bodyPr>
          <a:lstStyle/>
          <a:p>
            <a:r>
              <a:rPr lang="zh-CN" altLang="en-US" sz="10600">
                <a:ln w="6600">
                  <a:solidFill>
                    <a:schemeClr val="accent2"/>
                  </a:solidFill>
                  <a:prstDash val="solid"/>
                </a:ln>
                <a:solidFill>
                  <a:srgbClr val="FFFFFF"/>
                </a:solidFill>
                <a:effectLst>
                  <a:outerShdw dist="38100" dir="2700000" algn="tl" rotWithShape="0">
                    <a:schemeClr val="accent2"/>
                  </a:outerShdw>
                </a:effectLst>
                <a:latin typeface="楷体" panose="02010609060101010101" charset="-122"/>
                <a:ea typeface="楷体" panose="02010609060101010101" charset="-122"/>
              </a:rPr>
              <a:t>目录</a:t>
            </a:r>
          </a:p>
        </p:txBody>
      </p:sp>
      <p:pic>
        <p:nvPicPr>
          <p:cNvPr id="5" name="图片 4" descr="6910ab7bjw1es0d4mv7ynj20c80c80tc"/>
          <p:cNvPicPr>
            <a:picLocks noChangeAspect="1"/>
          </p:cNvPicPr>
          <p:nvPr/>
        </p:nvPicPr>
        <p:blipFill>
          <a:blip r:embed="rId3" cstate="print"/>
          <a:stretch>
            <a:fillRect/>
          </a:stretch>
        </p:blipFill>
        <p:spPr>
          <a:xfrm>
            <a:off x="5323840" y="-10795"/>
            <a:ext cx="6879590" cy="6879590"/>
          </a:xfrm>
          <a:prstGeom prst="rect">
            <a:avLst/>
          </a:prstGeom>
        </p:spPr>
      </p:pic>
      <p:sp>
        <p:nvSpPr>
          <p:cNvPr id="4" name="内容占位符 3"/>
          <p:cNvSpPr>
            <a:spLocks noGrp="1"/>
          </p:cNvSpPr>
          <p:nvPr>
            <p:ph idx="1"/>
          </p:nvPr>
        </p:nvSpPr>
        <p:spPr/>
        <p:txBody>
          <a:bodyPr>
            <a:normAutofit lnSpcReduction="10000"/>
            <a:scene3d>
              <a:camera prst="orthographicFront"/>
              <a:lightRig rig="soft" dir="t">
                <a:rot lat="0" lon="0" rev="15600000"/>
              </a:lightRig>
            </a:scene3d>
            <a:sp3d extrusionH="57150" prstMaterial="softEdge">
              <a:bevelT w="25400" h="38100"/>
            </a:sp3d>
          </a:bodyPr>
          <a:lstStyle/>
          <a:p>
            <a:r>
              <a:rPr lang="zh-CN" altLang="en-US" sz="4000" b="1" dirty="0">
                <a:ln/>
                <a:solidFill>
                  <a:schemeClr val="accent4"/>
                </a:solidFill>
                <a:effectLst/>
                <a:latin typeface="仿宋" panose="02010609060101010101" charset="-122"/>
                <a:ea typeface="仿宋" panose="02010609060101010101" charset="-122"/>
              </a:rPr>
              <a:t>到达北海</a:t>
            </a:r>
          </a:p>
          <a:p>
            <a:r>
              <a:rPr lang="zh-CN" altLang="en-US" sz="4000" b="1" dirty="0">
                <a:solidFill>
                  <a:schemeClr val="accent4"/>
                </a:solidFill>
                <a:effectLst/>
                <a:latin typeface="仿宋" panose="02010609060101010101" charset="-122"/>
                <a:ea typeface="仿宋" panose="02010609060101010101" charset="-122"/>
                <a:sym typeface="+mn-ea"/>
              </a:rPr>
              <a:t>涠洲岛篇</a:t>
            </a:r>
            <a:endParaRPr lang="zh-CN" altLang="en-US" sz="3200" b="1" dirty="0">
              <a:ln/>
              <a:solidFill>
                <a:schemeClr val="accent4"/>
              </a:solidFill>
              <a:latin typeface="仿宋" panose="02010609060101010101" charset="-122"/>
              <a:ea typeface="仿宋" panose="02010609060101010101" charset="-122"/>
            </a:endParaRPr>
          </a:p>
          <a:p>
            <a:r>
              <a:rPr lang="zh-CN" altLang="en-US" sz="2400" b="1" dirty="0">
                <a:ln/>
                <a:solidFill>
                  <a:srgbClr val="FB9503"/>
                </a:solidFill>
                <a:latin typeface="仿宋" panose="02010609060101010101" charset="-122"/>
                <a:ea typeface="仿宋" panose="02010609060101010101" charset="-122"/>
              </a:rPr>
              <a:t>用眼睛去观察</a:t>
            </a:r>
          </a:p>
          <a:p>
            <a:r>
              <a:rPr lang="zh-CN" altLang="en-US" sz="2400" b="1" dirty="0">
                <a:solidFill>
                  <a:srgbClr val="FB9503"/>
                </a:solidFill>
                <a:latin typeface="仿宋" panose="02010609060101010101" charset="-122"/>
                <a:ea typeface="仿宋" panose="02010609060101010101" charset="-122"/>
                <a:sym typeface="+mn-ea"/>
              </a:rPr>
              <a:t>用心去感受</a:t>
            </a:r>
            <a:endParaRPr lang="zh-CN" altLang="en-US" sz="2400" b="1" dirty="0">
              <a:ln/>
              <a:solidFill>
                <a:srgbClr val="FB9503"/>
              </a:solidFill>
              <a:latin typeface="仿宋" panose="02010609060101010101" charset="-122"/>
              <a:ea typeface="仿宋" panose="02010609060101010101" charset="-122"/>
              <a:sym typeface="+mn-ea"/>
            </a:endParaRPr>
          </a:p>
          <a:p>
            <a:r>
              <a:rPr lang="zh-CN" altLang="en-US" sz="4000" b="1" dirty="0">
                <a:solidFill>
                  <a:schemeClr val="accent4"/>
                </a:solidFill>
                <a:effectLst/>
                <a:latin typeface="仿宋" panose="02010609060101010101" charset="-122"/>
                <a:ea typeface="仿宋" panose="02010609060101010101" charset="-122"/>
                <a:sym typeface="+mn-ea"/>
              </a:rPr>
              <a:t>北海篇</a:t>
            </a:r>
          </a:p>
          <a:p>
            <a:pPr algn="l"/>
            <a:r>
              <a:rPr lang="zh-CN" altLang="en-US" sz="2400" b="1" dirty="0">
                <a:solidFill>
                  <a:srgbClr val="FB9503"/>
                </a:solidFill>
                <a:latin typeface="仿宋" panose="02010609060101010101" charset="-122"/>
                <a:ea typeface="仿宋" panose="02010609060101010101" charset="-122"/>
                <a:sym typeface="+mn-ea"/>
              </a:rPr>
              <a:t>用眼睛去观察</a:t>
            </a:r>
            <a:endParaRPr lang="zh-CN" altLang="en-US" sz="2400" b="1" dirty="0">
              <a:solidFill>
                <a:srgbClr val="FB9503"/>
              </a:solidFill>
              <a:latin typeface="仿宋" panose="02010609060101010101" charset="-122"/>
              <a:ea typeface="仿宋" panose="02010609060101010101" charset="-122"/>
            </a:endParaRPr>
          </a:p>
          <a:p>
            <a:pPr algn="l"/>
            <a:r>
              <a:rPr lang="zh-CN" altLang="en-US" sz="2400" b="1" dirty="0">
                <a:solidFill>
                  <a:srgbClr val="FB9503"/>
                </a:solidFill>
                <a:latin typeface="仿宋" panose="02010609060101010101" charset="-122"/>
                <a:ea typeface="仿宋" panose="02010609060101010101" charset="-122"/>
                <a:sym typeface="+mn-ea"/>
              </a:rPr>
              <a:t>用心去感受</a:t>
            </a:r>
            <a:endParaRPr lang="zh-CN" altLang="en-US" sz="2400" b="1" dirty="0">
              <a:ln/>
              <a:solidFill>
                <a:schemeClr val="accent4"/>
              </a:solidFill>
              <a:latin typeface="仿宋" panose="02010609060101010101" charset="-122"/>
              <a:ea typeface="仿宋" panose="02010609060101010101" charset="-122"/>
            </a:endParaRPr>
          </a:p>
          <a:p>
            <a:r>
              <a:rPr lang="zh-CN" altLang="en-US" sz="4000" b="1" dirty="0">
                <a:solidFill>
                  <a:schemeClr val="accent4"/>
                </a:solidFill>
                <a:effectLst/>
                <a:latin typeface="仿宋" panose="02010609060101010101" charset="-122"/>
                <a:ea typeface="仿宋" panose="02010609060101010101" charset="-122"/>
              </a:rPr>
              <a:t>用智慧去感悟</a:t>
            </a:r>
            <a:endParaRPr lang="zh-CN" altLang="en-US" sz="4000" b="1" dirty="0">
              <a:ln/>
              <a:solidFill>
                <a:schemeClr val="accent4"/>
              </a:solidFill>
              <a:effectLst/>
              <a:latin typeface="仿宋" panose="02010609060101010101" charset="-122"/>
              <a:ea typeface="仿宋" panose="02010609060101010101" charset="-122"/>
            </a:endParaRPr>
          </a:p>
          <a:p>
            <a:endParaRPr lang="zh-CN" altLang="en-US" dirty="0">
              <a:ln/>
              <a:solidFill>
                <a:schemeClr val="accent4"/>
              </a:solidFill>
            </a:endParaRPr>
          </a:p>
        </p:txBody>
      </p:sp>
      <p:pic>
        <p:nvPicPr>
          <p:cNvPr id="7" name="内容占位符 9" descr="6910ab7bjw1es0d4mv7ynj20c80c80tc"/>
          <p:cNvPicPr>
            <a:picLocks noChangeAspect="1"/>
          </p:cNvPicPr>
          <p:nvPr/>
        </p:nvPicPr>
        <p:blipFill>
          <a:blip r:embed="rId3" cstate="print"/>
          <a:srcRect l="8662" t="17998" r="72461" b="62667"/>
          <a:stretch>
            <a:fillRect/>
          </a:stretch>
        </p:blipFill>
        <p:spPr>
          <a:xfrm rot="5400000">
            <a:off x="4036695" y="0"/>
            <a:ext cx="972185" cy="97218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0075" y="88900"/>
            <a:ext cx="10515600" cy="1325563"/>
          </a:xfrm>
        </p:spPr>
        <p:txBody>
          <a:bodyPr>
            <a:scene3d>
              <a:camera prst="orthographicFront"/>
              <a:lightRig rig="soft" dir="t">
                <a:rot lat="0" lon="0" rev="15600000"/>
              </a:lightRig>
            </a:scene3d>
            <a:sp3d extrusionH="57150" prstMaterial="softEdge">
              <a:bevelT w="25400" h="38100"/>
            </a:sp3d>
          </a:bodyPr>
          <a:lstStyle/>
          <a:p>
            <a:r>
              <a:rPr lang="zh-CN" altLang="en-US" b="1">
                <a:ln/>
                <a:solidFill>
                  <a:schemeClr val="accent4"/>
                </a:solidFill>
                <a:effectLst/>
                <a:latin typeface="仿宋" panose="02010609060101010101" charset="-122"/>
                <a:ea typeface="仿宋" panose="02010609060101010101" charset="-122"/>
              </a:rPr>
              <a:t>到达北海</a:t>
            </a:r>
          </a:p>
        </p:txBody>
      </p:sp>
      <p:pic>
        <p:nvPicPr>
          <p:cNvPr id="4" name="内容占位符 3" descr="SelfieCity_20170814160527_org"/>
          <p:cNvPicPr>
            <a:picLocks noGrp="1" noChangeAspect="1"/>
          </p:cNvPicPr>
          <p:nvPr>
            <p:ph idx="1"/>
          </p:nvPr>
        </p:nvPicPr>
        <p:blipFill>
          <a:blip r:embed="rId2" cstate="print"/>
          <a:stretch>
            <a:fillRect/>
          </a:stretch>
        </p:blipFill>
        <p:spPr>
          <a:xfrm>
            <a:off x="697865" y="1363980"/>
            <a:ext cx="2825115" cy="3767455"/>
          </a:xfrm>
          <a:prstGeom prst="rect">
            <a:avLst/>
          </a:prstGeom>
        </p:spPr>
      </p:pic>
      <p:pic>
        <p:nvPicPr>
          <p:cNvPr id="5" name="图片 4" descr="SelfieCity_20170814184246_org"/>
          <p:cNvPicPr>
            <a:picLocks noChangeAspect="1"/>
          </p:cNvPicPr>
          <p:nvPr/>
        </p:nvPicPr>
        <p:blipFill>
          <a:blip r:embed="rId3" cstate="print"/>
          <a:stretch>
            <a:fillRect/>
          </a:stretch>
        </p:blipFill>
        <p:spPr>
          <a:xfrm>
            <a:off x="6618605" y="1414780"/>
            <a:ext cx="4887595" cy="3665855"/>
          </a:xfrm>
          <a:prstGeom prst="rect">
            <a:avLst/>
          </a:prstGeom>
        </p:spPr>
      </p:pic>
      <p:sp>
        <p:nvSpPr>
          <p:cNvPr id="7" name="文本框 6"/>
          <p:cNvSpPr txBox="1"/>
          <p:nvPr/>
        </p:nvSpPr>
        <p:spPr>
          <a:xfrm>
            <a:off x="335280" y="5302250"/>
            <a:ext cx="3550920" cy="1106805"/>
          </a:xfrm>
          <a:prstGeom prst="rect">
            <a:avLst/>
          </a:prstGeom>
          <a:noFill/>
        </p:spPr>
        <p:txBody>
          <a:bodyPr wrap="none" rtlCol="0">
            <a:spAutoFit/>
          </a:bodyPr>
          <a:lstStyle/>
          <a:p>
            <a:pPr algn="ctr"/>
            <a:r>
              <a:rPr lang="zh-CN" altLang="en-US" sz="66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离开</a:t>
            </a:r>
            <a:r>
              <a:rPr lang="zh-CN" altLang="en-US" sz="6600" b="1">
                <a:ln/>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南昌</a:t>
            </a:r>
          </a:p>
        </p:txBody>
      </p:sp>
      <p:sp>
        <p:nvSpPr>
          <p:cNvPr id="8" name="右箭头 7"/>
          <p:cNvSpPr/>
          <p:nvPr/>
        </p:nvSpPr>
        <p:spPr>
          <a:xfrm>
            <a:off x="4687570" y="5560695"/>
            <a:ext cx="1723390" cy="7918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25640" y="5302250"/>
            <a:ext cx="3855720" cy="1198880"/>
          </a:xfrm>
          <a:prstGeom prst="rect">
            <a:avLst/>
          </a:prstGeom>
          <a:noFill/>
          <a:ln>
            <a:noFill/>
          </a:ln>
        </p:spPr>
        <p:txBody>
          <a:bodyPr wrap="none" rtlCol="0" anchor="t">
            <a:spAutoFit/>
          </a:bodyPr>
          <a:lstStyle/>
          <a:p>
            <a:pPr algn="ctr"/>
            <a:r>
              <a:rPr lang="zh-CN" altLang="en-US" sz="7200" b="1">
                <a:ln/>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到达北海</a:t>
            </a:r>
          </a:p>
        </p:txBody>
      </p:sp>
      <p:pic>
        <p:nvPicPr>
          <p:cNvPr id="12" name="图片 11" descr="2ec5cd716bcad6e598584b539c77f4a9"/>
          <p:cNvPicPr>
            <a:picLocks noChangeAspect="1"/>
          </p:cNvPicPr>
          <p:nvPr/>
        </p:nvPicPr>
        <p:blipFill>
          <a:blip r:embed="rId4" cstate="print"/>
          <a:stretch>
            <a:fillRect/>
          </a:stretch>
        </p:blipFill>
        <p:spPr>
          <a:xfrm>
            <a:off x="3535045" y="1223645"/>
            <a:ext cx="3083560" cy="308356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6910ab7bjw1es0d4mv7ynj20c80c80tc"/>
          <p:cNvPicPr>
            <a:picLocks noGrp="1" noChangeAspect="1"/>
          </p:cNvPicPr>
          <p:nvPr>
            <p:ph idx="1"/>
          </p:nvPr>
        </p:nvPicPr>
        <p:blipFill>
          <a:blip r:embed="rId2" cstate="print"/>
          <a:stretch>
            <a:fillRect/>
          </a:stretch>
        </p:blipFill>
        <p:spPr>
          <a:xfrm>
            <a:off x="7670276" y="2345166"/>
            <a:ext cx="4496957" cy="4496957"/>
          </a:xfrm>
          <a:prstGeom prst="rect">
            <a:avLst/>
          </a:prstGeom>
        </p:spPr>
      </p:pic>
      <p:pic>
        <p:nvPicPr>
          <p:cNvPr id="10" name="内容占位符 9" descr="6910ab7bjw1es0d4mv7ynj20c80c80tc"/>
          <p:cNvPicPr>
            <a:picLocks noChangeAspect="1"/>
          </p:cNvPicPr>
          <p:nvPr/>
        </p:nvPicPr>
        <p:blipFill>
          <a:blip r:embed="rId2" cstate="print"/>
          <a:srcRect l="8662" t="17998" r="72461" b="62667"/>
          <a:stretch>
            <a:fillRect/>
          </a:stretch>
        </p:blipFill>
        <p:spPr>
          <a:xfrm rot="5400000">
            <a:off x="4036695" y="33020"/>
            <a:ext cx="972185" cy="972185"/>
          </a:xfrm>
          <a:prstGeom prst="rect">
            <a:avLst/>
          </a:prstGeom>
        </p:spPr>
      </p:pic>
      <p:sp>
        <p:nvSpPr>
          <p:cNvPr id="2" name="标题 1"/>
          <p:cNvSpPr>
            <a:spLocks noGrp="1"/>
          </p:cNvSpPr>
          <p:nvPr>
            <p:ph type="title"/>
          </p:nvPr>
        </p:nvSpPr>
        <p:spPr>
          <a:xfrm>
            <a:off x="316865" y="159385"/>
            <a:ext cx="2701925" cy="1625600"/>
          </a:xfrm>
        </p:spPr>
        <p:txBody>
          <a:bodyPr>
            <a:normAutofit/>
            <a:scene3d>
              <a:camera prst="orthographicFront"/>
              <a:lightRig rig="soft" dir="t">
                <a:rot lat="0" lon="0" rev="15600000"/>
              </a:lightRig>
            </a:scene3d>
            <a:sp3d extrusionH="57150" prstMaterial="softEdge">
              <a:bevelT w="25400" h="38100"/>
            </a:sp3d>
          </a:bodyPr>
          <a:lstStyle/>
          <a:p>
            <a:r>
              <a:rPr lang="zh-CN" altLang="en-US" sz="4800" b="1">
                <a:ln/>
                <a:solidFill>
                  <a:schemeClr val="accent4"/>
                </a:solidFill>
                <a:effectLst/>
                <a:latin typeface="仿宋" panose="02010609060101010101" charset="-122"/>
                <a:ea typeface="仿宋" panose="02010609060101010101" charset="-122"/>
              </a:rPr>
              <a:t>涠洲岛篇</a:t>
            </a:r>
            <a:br>
              <a:rPr lang="zh-CN" altLang="en-US" sz="4800" b="1">
                <a:ln/>
                <a:solidFill>
                  <a:schemeClr val="accent4"/>
                </a:solidFill>
                <a:effectLst/>
                <a:latin typeface="仿宋" panose="02010609060101010101" charset="-122"/>
                <a:ea typeface="仿宋" panose="02010609060101010101" charset="-122"/>
              </a:rPr>
            </a:br>
            <a:r>
              <a:rPr lang="zh-CN" altLang="en-US" sz="1400" b="1">
                <a:ln/>
                <a:solidFill>
                  <a:schemeClr val="accent4"/>
                </a:solidFill>
                <a:effectLst/>
                <a:latin typeface="仿宋" panose="02010609060101010101" charset="-122"/>
                <a:ea typeface="仿宋" panose="02010609060101010101" charset="-122"/>
              </a:rPr>
              <a:t/>
            </a:r>
            <a:br>
              <a:rPr lang="zh-CN" altLang="en-US" sz="1400" b="1">
                <a:ln/>
                <a:solidFill>
                  <a:schemeClr val="accent4"/>
                </a:solidFill>
                <a:effectLst/>
                <a:latin typeface="仿宋" panose="02010609060101010101" charset="-122"/>
                <a:ea typeface="仿宋" panose="02010609060101010101" charset="-122"/>
              </a:rPr>
            </a:br>
            <a:r>
              <a:rPr lang="zh-CN" altLang="en-US" sz="2400" b="1">
                <a:ln/>
                <a:solidFill>
                  <a:schemeClr val="accent4"/>
                </a:solidFill>
                <a:effectLst/>
                <a:latin typeface="仿宋" panose="02010609060101010101" charset="-122"/>
                <a:ea typeface="仿宋" panose="02010609060101010101" charset="-122"/>
              </a:rPr>
              <a:t>用眼睛去观察</a:t>
            </a:r>
            <a:br>
              <a:rPr lang="zh-CN" altLang="en-US" sz="2400" b="1">
                <a:ln/>
                <a:solidFill>
                  <a:schemeClr val="accent4"/>
                </a:solidFill>
                <a:effectLst/>
                <a:latin typeface="仿宋" panose="02010609060101010101" charset="-122"/>
                <a:ea typeface="仿宋" panose="02010609060101010101" charset="-122"/>
              </a:rPr>
            </a:br>
            <a:r>
              <a:rPr lang="zh-CN" altLang="en-US" sz="2400" b="1">
                <a:ln/>
                <a:solidFill>
                  <a:schemeClr val="accent4"/>
                </a:solidFill>
                <a:effectLst/>
                <a:latin typeface="仿宋" panose="02010609060101010101" charset="-122"/>
                <a:ea typeface="仿宋" panose="02010609060101010101" charset="-122"/>
              </a:rPr>
              <a:t>用心去感受</a:t>
            </a:r>
          </a:p>
        </p:txBody>
      </p:sp>
      <p:grpSp>
        <p:nvGrpSpPr>
          <p:cNvPr id="19" name="组合 18"/>
          <p:cNvGrpSpPr/>
          <p:nvPr/>
        </p:nvGrpSpPr>
        <p:grpSpPr>
          <a:xfrm>
            <a:off x="4889571" y="493694"/>
            <a:ext cx="3728085" cy="12014835"/>
            <a:chOff x="9003" y="554"/>
            <a:chExt cx="5871" cy="18921"/>
          </a:xfrm>
        </p:grpSpPr>
        <p:pic>
          <p:nvPicPr>
            <p:cNvPr id="6" name="图片 5" descr="SelfieCity_20170815103421_org"/>
            <p:cNvPicPr>
              <a:picLocks noChangeAspect="1"/>
            </p:cNvPicPr>
            <p:nvPr/>
          </p:nvPicPr>
          <p:blipFill>
            <a:blip r:embed="rId3" cstate="print"/>
            <a:stretch>
              <a:fillRect/>
            </a:stretch>
          </p:blipFill>
          <p:spPr>
            <a:xfrm>
              <a:off x="9004" y="15066"/>
              <a:ext cx="5869" cy="4409"/>
            </a:xfrm>
            <a:prstGeom prst="rect">
              <a:avLst/>
            </a:prstGeom>
            <a:ln>
              <a:noFill/>
            </a:ln>
            <a:effectLst>
              <a:softEdge rad="112500"/>
            </a:effectLst>
          </p:spPr>
        </p:pic>
        <p:pic>
          <p:nvPicPr>
            <p:cNvPr id="7" name="图片 6" descr="SelfieCity_20170815103818_org"/>
            <p:cNvPicPr>
              <a:picLocks noChangeAspect="1"/>
            </p:cNvPicPr>
            <p:nvPr/>
          </p:nvPicPr>
          <p:blipFill>
            <a:blip r:embed="rId4" cstate="print"/>
            <a:stretch>
              <a:fillRect/>
            </a:stretch>
          </p:blipFill>
          <p:spPr>
            <a:xfrm>
              <a:off x="9003" y="5052"/>
              <a:ext cx="5869" cy="4409"/>
            </a:xfrm>
            <a:prstGeom prst="rect">
              <a:avLst/>
            </a:prstGeom>
            <a:ln>
              <a:noFill/>
            </a:ln>
            <a:effectLst>
              <a:softEdge rad="112500"/>
            </a:effectLst>
          </p:spPr>
        </p:pic>
        <p:pic>
          <p:nvPicPr>
            <p:cNvPr id="11" name="图片 10" descr="SelfieCity_20170815103451_save"/>
            <p:cNvPicPr>
              <a:picLocks noChangeAspect="1"/>
            </p:cNvPicPr>
            <p:nvPr/>
          </p:nvPicPr>
          <p:blipFill>
            <a:blip r:embed="rId5" cstate="print"/>
            <a:stretch>
              <a:fillRect/>
            </a:stretch>
          </p:blipFill>
          <p:spPr>
            <a:xfrm>
              <a:off x="9003" y="10040"/>
              <a:ext cx="5870" cy="4402"/>
            </a:xfrm>
            <a:prstGeom prst="rect">
              <a:avLst/>
            </a:prstGeom>
            <a:ln>
              <a:noFill/>
            </a:ln>
            <a:effectLst>
              <a:softEdge rad="112500"/>
            </a:effectLst>
          </p:spPr>
        </p:pic>
        <p:pic>
          <p:nvPicPr>
            <p:cNvPr id="12" name="图片 11" descr="SelfieCity_20170815092418_save"/>
            <p:cNvPicPr>
              <a:picLocks noChangeAspect="1"/>
            </p:cNvPicPr>
            <p:nvPr/>
          </p:nvPicPr>
          <p:blipFill>
            <a:blip r:embed="rId6" cstate="print"/>
            <a:srcRect l="45961" t="50149"/>
            <a:stretch>
              <a:fillRect/>
            </a:stretch>
          </p:blipFill>
          <p:spPr>
            <a:xfrm>
              <a:off x="9004" y="554"/>
              <a:ext cx="5870" cy="4061"/>
            </a:xfrm>
            <a:prstGeom prst="rect">
              <a:avLst/>
            </a:prstGeom>
            <a:ln>
              <a:noFill/>
            </a:ln>
            <a:effectLst>
              <a:softEdge rad="112500"/>
            </a:effectLst>
          </p:spPr>
        </p:pic>
      </p:grpSp>
      <p:sp>
        <p:nvSpPr>
          <p:cNvPr id="17" name="文本框 16"/>
          <p:cNvSpPr txBox="1"/>
          <p:nvPr/>
        </p:nvSpPr>
        <p:spPr>
          <a:xfrm>
            <a:off x="399453" y="2241102"/>
            <a:ext cx="3871333" cy="2523768"/>
          </a:xfrm>
          <a:prstGeom prst="rect">
            <a:avLst/>
          </a:prstGeom>
          <a:noFill/>
        </p:spPr>
        <p:txBody>
          <a:bodyPr wrap="square" rtlCol="0">
            <a:spAutoFit/>
          </a:bodyPr>
          <a:lstStyle/>
          <a:p>
            <a:r>
              <a:rPr lang="en-US" altLang="zh-CN" sz="2000" b="1" dirty="0"/>
              <a:t>         </a:t>
            </a:r>
            <a:r>
              <a:rPr lang="zh-CN" altLang="en-US" sz="2000" dirty="0"/>
              <a:t>船上，感受着船随着海浪的一起一伏，身体的失重感</a:t>
            </a:r>
            <a:r>
              <a:rPr lang="zh-CN" altLang="en-US" sz="2000" dirty="0" smtClean="0"/>
              <a:t>，觉得胸</a:t>
            </a:r>
            <a:r>
              <a:rPr lang="zh-CN" altLang="en-US" sz="2000" dirty="0"/>
              <a:t>口沉闷闷的。然后，</a:t>
            </a:r>
            <a:r>
              <a:rPr lang="zh-CN" altLang="en-US" sz="2000" dirty="0" smtClean="0"/>
              <a:t>我，晕</a:t>
            </a:r>
            <a:r>
              <a:rPr lang="zh-CN" altLang="en-US" sz="2000" dirty="0"/>
              <a:t>船了</a:t>
            </a:r>
          </a:p>
          <a:p>
            <a:endParaRPr lang="zh-CN" altLang="en-US" sz="2000" b="1" dirty="0">
              <a:sym typeface="+mn-ea"/>
            </a:endParaRPr>
          </a:p>
          <a:p>
            <a:endParaRPr lang="zh-CN" altLang="en-US" sz="2000" b="1" dirty="0">
              <a:sym typeface="+mn-ea"/>
            </a:endParaRPr>
          </a:p>
          <a:p>
            <a:r>
              <a:rPr lang="zh-CN" altLang="en-US" sz="2000" b="1" dirty="0"/>
              <a:t>        </a:t>
            </a:r>
            <a:r>
              <a:rPr lang="zh-CN" altLang="en-US" dirty="0">
                <a:sym typeface="+mn-ea"/>
              </a:rPr>
              <a:t>经过游船的一番颠簸后，我们终于到达了</a:t>
            </a:r>
            <a:r>
              <a:rPr lang="zh-CN" altLang="en-US" b="1" dirty="0">
                <a:sym typeface="+mn-ea"/>
              </a:rPr>
              <a:t>涠洲岛。</a:t>
            </a:r>
            <a:endParaRPr lang="zh-CN" altLang="en-US" b="1" dirty="0"/>
          </a:p>
        </p:txBody>
      </p:sp>
      <p:pic>
        <p:nvPicPr>
          <p:cNvPr id="22" name="图片 21" descr="20151121105750_EKrz5"/>
          <p:cNvPicPr>
            <a:picLocks noChangeAspect="1"/>
          </p:cNvPicPr>
          <p:nvPr/>
        </p:nvPicPr>
        <p:blipFill>
          <a:blip r:embed="rId7" cstate="print"/>
          <a:srcRect l="35049" t="27763" r="41008" b="39328"/>
          <a:stretch>
            <a:fillRect/>
          </a:stretch>
        </p:blipFill>
        <p:spPr>
          <a:xfrm rot="420000">
            <a:off x="542925" y="6083300"/>
            <a:ext cx="542925" cy="747395"/>
          </a:xfrm>
          <a:prstGeom prst="rect">
            <a:avLst/>
          </a:prstGeom>
        </p:spPr>
      </p:pic>
      <p:pic>
        <p:nvPicPr>
          <p:cNvPr id="23" name="图片 22" descr="t01f5f7752af1594e8b"/>
          <p:cNvPicPr>
            <a:picLocks noChangeAspect="1"/>
          </p:cNvPicPr>
          <p:nvPr/>
        </p:nvPicPr>
        <p:blipFill>
          <a:blip r:embed="rId8" cstate="print"/>
          <a:srcRect l="18460" t="23362" r="15624" b="23362"/>
          <a:stretch>
            <a:fillRect/>
          </a:stretch>
        </p:blipFill>
        <p:spPr>
          <a:xfrm>
            <a:off x="738940" y="3275592"/>
            <a:ext cx="501650" cy="493395"/>
          </a:xfrm>
          <a:prstGeom prst="rect">
            <a:avLst/>
          </a:prstGeom>
        </p:spPr>
      </p:pic>
      <p:pic>
        <p:nvPicPr>
          <p:cNvPr id="24" name="内容占位符 9" descr="6910ab7bjw1es0d4mv7ynj20c80c80tc"/>
          <p:cNvPicPr>
            <a:picLocks noChangeAspect="1"/>
          </p:cNvPicPr>
          <p:nvPr/>
        </p:nvPicPr>
        <p:blipFill>
          <a:blip r:embed="rId2" cstate="print"/>
          <a:srcRect l="8662" t="17998" r="72461" b="62667"/>
          <a:stretch>
            <a:fillRect/>
          </a:stretch>
        </p:blipFill>
        <p:spPr>
          <a:xfrm rot="15240000">
            <a:off x="2309386" y="4445039"/>
            <a:ext cx="403860" cy="403860"/>
          </a:xfrm>
          <a:prstGeom prst="rect">
            <a:avLst/>
          </a:prstGeom>
        </p:spPr>
      </p:pic>
      <p:pic>
        <p:nvPicPr>
          <p:cNvPr id="25" name="图片 24" descr="SelfieCity_20170815103421_org"/>
          <p:cNvPicPr>
            <a:picLocks noChangeAspect="1"/>
          </p:cNvPicPr>
          <p:nvPr/>
        </p:nvPicPr>
        <p:blipFill>
          <a:blip r:embed="rId3" cstate="print"/>
          <a:stretch>
            <a:fillRect/>
          </a:stretch>
        </p:blipFill>
        <p:spPr>
          <a:xfrm>
            <a:off x="4857331" y="9804212"/>
            <a:ext cx="3726815" cy="279971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000 -0.001481 L -0.000781 -1.218240 " pathEditMode="relative" rAng="0" ptsTypes="">
                                      <p:cBhvr>
                                        <p:cTn id="6" dur="5000" fill="hold"/>
                                        <p:tgtEl>
                                          <p:spTgt spid="19"/>
                                        </p:tgtEl>
                                        <p:attrNameLst>
                                          <p:attrName>ppt_x</p:attrName>
                                          <p:attrName>ppt_y</p:attrName>
                                        </p:attrNameLst>
                                      </p:cBhvr>
                                      <p:rCtr x="0" y="-608"/>
                                    </p:animMotion>
                                  </p:childTnLst>
                                </p:cTn>
                              </p:par>
                              <p:par>
                                <p:cTn id="7" presetID="0" presetClass="path" presetSubtype="0" accel="50000" decel="50000" fill="hold" nodeType="withEffect">
                                  <p:stCondLst>
                                    <p:cond delay="0"/>
                                  </p:stCondLst>
                                  <p:childTnLst>
                                    <p:animMotion origin="layout" path="M -0.004531 -0.000370 L -0.001250 -1.205370 " pathEditMode="relative" rAng="0" ptsTypes="">
                                      <p:cBhvr>
                                        <p:cTn id="8" dur="5000" fill="hold"/>
                                        <p:tgtEl>
                                          <p:spTgt spid="25"/>
                                        </p:tgtEl>
                                        <p:attrNameLst>
                                          <p:attrName>ppt_x</p:attrName>
                                          <p:attrName>ppt_y</p:attrName>
                                        </p:attrNameLst>
                                      </p:cBhvr>
                                      <p:rCtr x="1" y="-603"/>
                                    </p:animMotion>
                                  </p:childTnLst>
                                </p:cTn>
                              </p:par>
                            </p:childTnLst>
                          </p:cTn>
                        </p:par>
                        <p:par>
                          <p:cTn id="9" fill="hold">
                            <p:stCondLst>
                              <p:cond delay="5000"/>
                            </p:stCondLst>
                            <p:childTnLst>
                              <p:par>
                                <p:cTn id="10" presetID="6" presetClass="emph" presetSubtype="0" fill="hold" nodeType="afterEffect">
                                  <p:stCondLst>
                                    <p:cond delay="0"/>
                                  </p:stCondLst>
                                  <p:childTnLst>
                                    <p:animScale>
                                      <p:cBhvr>
                                        <p:cTn id="11" dur="1000" fill="hold"/>
                                        <p:tgtEl>
                                          <p:spTgt spid="2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2540" y="-2540"/>
            <a:ext cx="12189460" cy="6860540"/>
          </a:xfrm>
          <a:prstGeom prst="rect">
            <a:avLst/>
          </a:prstGeom>
        </p:spPr>
      </p:pic>
      <p:sp>
        <p:nvSpPr>
          <p:cNvPr id="2" name="标题 1"/>
          <p:cNvSpPr>
            <a:spLocks noGrp="1"/>
          </p:cNvSpPr>
          <p:nvPr>
            <p:ph type="title"/>
          </p:nvPr>
        </p:nvSpPr>
        <p:spPr>
          <a:xfrm>
            <a:off x="316865" y="159385"/>
            <a:ext cx="2872105" cy="1755775"/>
          </a:xfrm>
        </p:spPr>
        <p:txBody>
          <a:bodyPr>
            <a:normAutofit/>
            <a:scene3d>
              <a:camera prst="orthographicFront"/>
              <a:lightRig rig="soft" dir="t">
                <a:rot lat="0" lon="0" rev="15600000"/>
              </a:lightRig>
            </a:scene3d>
            <a:sp3d extrusionH="57150" prstMaterial="softEdge">
              <a:bevelT w="25400" h="38100"/>
            </a:sp3d>
          </a:bodyPr>
          <a:lstStyle/>
          <a:p>
            <a:r>
              <a:rPr lang="zh-CN" altLang="en-US" sz="4800" b="1" dirty="0">
                <a:solidFill>
                  <a:schemeClr val="accent4"/>
                </a:solidFill>
                <a:effectLst/>
                <a:latin typeface="仿宋" panose="02010609060101010101" charset="-122"/>
                <a:ea typeface="仿宋" panose="02010609060101010101" charset="-122"/>
              </a:rPr>
              <a:t>涠洲岛篇</a:t>
            </a:r>
            <a:br>
              <a:rPr lang="zh-CN" altLang="en-US" sz="4800" b="1" dirty="0">
                <a:solidFill>
                  <a:schemeClr val="accent4"/>
                </a:solidFill>
                <a:effectLst/>
                <a:latin typeface="仿宋" panose="02010609060101010101" charset="-122"/>
                <a:ea typeface="仿宋" panose="02010609060101010101" charset="-122"/>
              </a:rPr>
            </a:br>
            <a:r>
              <a:rPr lang="zh-CN" altLang="en-US" sz="2000" b="1" dirty="0">
                <a:solidFill>
                  <a:schemeClr val="accent4"/>
                </a:solidFill>
                <a:effectLst/>
                <a:latin typeface="仿宋" panose="02010609060101010101" charset="-122"/>
                <a:ea typeface="仿宋" panose="02010609060101010101" charset="-122"/>
              </a:rPr>
              <a:t/>
            </a:r>
            <a:br>
              <a:rPr lang="zh-CN" altLang="en-US" sz="20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用眼睛去观察</a:t>
            </a:r>
            <a:br>
              <a:rPr lang="zh-CN" altLang="en-US" sz="24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用心去感受</a:t>
            </a:r>
          </a:p>
        </p:txBody>
      </p:sp>
      <p:sp>
        <p:nvSpPr>
          <p:cNvPr id="28" name="文本框 27"/>
          <p:cNvSpPr txBox="1"/>
          <p:nvPr/>
        </p:nvSpPr>
        <p:spPr>
          <a:xfrm>
            <a:off x="770890" y="2186305"/>
            <a:ext cx="3796665" cy="368300"/>
          </a:xfrm>
          <a:prstGeom prst="rect">
            <a:avLst/>
          </a:prstGeom>
          <a:noFill/>
        </p:spPr>
        <p:txBody>
          <a:bodyPr wrap="square" rtlCol="0">
            <a:spAutoFit/>
          </a:bodyPr>
          <a:lstStyle/>
          <a:p>
            <a:r>
              <a:rPr lang="en-US" altLang="zh-CN" dirty="0"/>
              <a:t>       </a:t>
            </a:r>
            <a:endParaRPr lang="zh-CN" altLang="en-US" dirty="0">
              <a:solidFill>
                <a:schemeClr val="bg1"/>
              </a:solidFill>
            </a:endParaRPr>
          </a:p>
        </p:txBody>
      </p:sp>
      <p:pic>
        <p:nvPicPr>
          <p:cNvPr id="14" name="图片 13" descr="SelfieCity_20170815115256_org.jpg"/>
          <p:cNvPicPr>
            <a:picLocks noChangeAspect="1"/>
          </p:cNvPicPr>
          <p:nvPr/>
        </p:nvPicPr>
        <p:blipFill>
          <a:blip r:embed="rId3" cstate="print"/>
          <a:stretch>
            <a:fillRect/>
          </a:stretch>
        </p:blipFill>
        <p:spPr>
          <a:xfrm>
            <a:off x="5185191" y="451821"/>
            <a:ext cx="6734287" cy="50507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图片 14" descr="SelfieCity_20170815115513_save.jpg"/>
          <p:cNvPicPr>
            <a:picLocks noChangeAspect="1"/>
          </p:cNvPicPr>
          <p:nvPr/>
        </p:nvPicPr>
        <p:blipFill>
          <a:blip r:embed="rId4" cstate="print"/>
          <a:stretch>
            <a:fillRect/>
          </a:stretch>
        </p:blipFill>
        <p:spPr>
          <a:xfrm>
            <a:off x="5837816" y="500230"/>
            <a:ext cx="5952565" cy="44644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图片 9" descr="IMG20170815114911.jpg"/>
          <p:cNvPicPr>
            <a:picLocks noChangeAspect="1"/>
          </p:cNvPicPr>
          <p:nvPr/>
        </p:nvPicPr>
        <p:blipFill>
          <a:blip r:embed="rId5" cstate="print"/>
          <a:stretch>
            <a:fillRect/>
          </a:stretch>
        </p:blipFill>
        <p:spPr>
          <a:xfrm>
            <a:off x="5891604" y="1000462"/>
            <a:ext cx="5629835" cy="42223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Box 11"/>
          <p:cNvSpPr txBox="1"/>
          <p:nvPr/>
        </p:nvSpPr>
        <p:spPr>
          <a:xfrm>
            <a:off x="150607" y="2205318"/>
            <a:ext cx="4948519" cy="3170099"/>
          </a:xfrm>
          <a:prstGeom prst="rect">
            <a:avLst/>
          </a:prstGeom>
          <a:noFill/>
        </p:spPr>
        <p:txBody>
          <a:bodyPr wrap="square" rtlCol="0">
            <a:spAutoFit/>
          </a:bodyPr>
          <a:lstStyle/>
          <a:p>
            <a:r>
              <a:rPr lang="zh-CN" altLang="en-US" dirty="0" smtClean="0"/>
              <a:t>        随后，我们来到了涠洲岛上众多海滩中的一个。</a:t>
            </a:r>
            <a:endParaRPr lang="en-US" altLang="zh-CN" dirty="0" smtClean="0"/>
          </a:p>
          <a:p>
            <a:r>
              <a:rPr lang="en-US" altLang="zh-CN" dirty="0" smtClean="0"/>
              <a:t>        </a:t>
            </a:r>
            <a:r>
              <a:rPr lang="zh-CN" altLang="en-US" dirty="0" smtClean="0"/>
              <a:t>迎着海风，我们赤着脚走在细沙上，感受着海浪的冲击，海水的清凉。我们踩在浪花上，海浪一波接着一波，似乎是将烦恼冲走，将快乐带来。</a:t>
            </a:r>
            <a:endParaRPr lang="en-US" altLang="zh-CN" b="1" dirty="0" smtClean="0"/>
          </a:p>
          <a:p>
            <a:r>
              <a:rPr lang="en-US" altLang="zh-CN" b="1" dirty="0" smtClean="0"/>
              <a:t>        </a:t>
            </a:r>
          </a:p>
          <a:p>
            <a:endParaRPr lang="en-US" altLang="zh-CN" b="1" dirty="0" smtClean="0">
              <a:solidFill>
                <a:schemeClr val="bg1"/>
              </a:solidFill>
            </a:endParaRPr>
          </a:p>
          <a:p>
            <a:r>
              <a:rPr lang="en-US" altLang="zh-CN" b="1" dirty="0" smtClean="0">
                <a:solidFill>
                  <a:schemeClr val="bg1"/>
                </a:solidFill>
              </a:rPr>
              <a:t>         </a:t>
            </a:r>
            <a:r>
              <a:rPr lang="zh-CN" altLang="en-US" b="1" dirty="0" smtClean="0">
                <a:solidFill>
                  <a:schemeClr val="bg1"/>
                </a:solidFill>
              </a:rPr>
              <a:t>作为一名对海有着深深热爱的</a:t>
            </a:r>
            <a:r>
              <a:rPr lang="zh-CN" altLang="en-US" sz="2000" b="1" dirty="0" smtClean="0">
                <a:solidFill>
                  <a:srgbClr val="FFCCCC"/>
                </a:solidFill>
              </a:rPr>
              <a:t>小仙女</a:t>
            </a:r>
            <a:r>
              <a:rPr lang="zh-CN" altLang="en-US" b="1" dirty="0" smtClean="0">
                <a:solidFill>
                  <a:srgbClr val="FFCCCC"/>
                </a:solidFill>
              </a:rPr>
              <a:t>，</a:t>
            </a:r>
            <a:r>
              <a:rPr lang="zh-CN" altLang="en-US" b="1" dirty="0" smtClean="0">
                <a:solidFill>
                  <a:schemeClr val="bg1"/>
                </a:solidFill>
              </a:rPr>
              <a:t>看着旁边的小朋友大朋友都在海里浪，真的是激动地想下海啊！！！后来我直接给海跪了</a:t>
            </a:r>
            <a:r>
              <a:rPr lang="en-US" altLang="zh-CN" b="1" dirty="0" smtClean="0">
                <a:solidFill>
                  <a:schemeClr val="bg1"/>
                </a:solidFill>
              </a:rPr>
              <a:t>=  </a:t>
            </a:r>
            <a:r>
              <a:rPr lang="en-US" altLang="zh-CN" b="1" dirty="0" smtClean="0">
                <a:solidFill>
                  <a:schemeClr val="bg1"/>
                </a:solidFill>
              </a:rPr>
              <a:t>=</a:t>
            </a:r>
            <a:endParaRPr lang="en-US" altLang="zh-CN" b="1" dirty="0" smtClean="0">
              <a:solidFill>
                <a:schemeClr val="bg1"/>
              </a:solidFill>
            </a:endParaRPr>
          </a:p>
        </p:txBody>
      </p:sp>
      <p:pic>
        <p:nvPicPr>
          <p:cNvPr id="18" name="图片 17" descr="t0101bd0a4d91b16a47.png"/>
          <p:cNvPicPr>
            <a:picLocks noChangeAspect="1"/>
          </p:cNvPicPr>
          <p:nvPr/>
        </p:nvPicPr>
        <p:blipFill>
          <a:blip r:embed="rId6" cstate="print"/>
          <a:stretch>
            <a:fillRect/>
          </a:stretch>
        </p:blipFill>
        <p:spPr>
          <a:xfrm>
            <a:off x="3547888" y="3971362"/>
            <a:ext cx="1163964" cy="727478"/>
          </a:xfrm>
          <a:prstGeom prst="rect">
            <a:avLst/>
          </a:prstGeom>
        </p:spPr>
      </p:pic>
      <p:pic>
        <p:nvPicPr>
          <p:cNvPr id="11" name="图片 10" descr="IMG20170815164051.jpg"/>
          <p:cNvPicPr>
            <a:picLocks noChangeAspect="1"/>
          </p:cNvPicPr>
          <p:nvPr/>
        </p:nvPicPr>
        <p:blipFill>
          <a:blip r:embed="rId7" cstate="print"/>
          <a:stretch>
            <a:fillRect/>
          </a:stretch>
        </p:blipFill>
        <p:spPr>
          <a:xfrm>
            <a:off x="6109253" y="1242391"/>
            <a:ext cx="5380383" cy="4035287"/>
          </a:xfrm>
          <a:prstGeom prst="rect">
            <a:avLst/>
          </a:prstGeom>
          <a:ln>
            <a:noFill/>
          </a:ln>
          <a:effectLst>
            <a:softEdge rad="112500"/>
          </a:effectLst>
        </p:spPr>
      </p:pic>
      <p:pic>
        <p:nvPicPr>
          <p:cNvPr id="13" name="图片 12" descr="IMG20170815164503.jpg"/>
          <p:cNvPicPr>
            <a:picLocks noChangeAspect="1"/>
          </p:cNvPicPr>
          <p:nvPr/>
        </p:nvPicPr>
        <p:blipFill>
          <a:blip r:embed="rId8" cstate="print"/>
          <a:stretch>
            <a:fillRect/>
          </a:stretch>
        </p:blipFill>
        <p:spPr>
          <a:xfrm>
            <a:off x="5822122" y="1007165"/>
            <a:ext cx="5932555" cy="444941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1000"/>
                                        <p:tgtEl>
                                          <p:spTgt spid="12">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3000"/>
                                        <p:tgtEl>
                                          <p:spTgt spid="14"/>
                                        </p:tgtEl>
                                      </p:cBhvr>
                                    </p:animEffect>
                                  </p:childTnLst>
                                </p:cTn>
                              </p:par>
                            </p:childTnLst>
                          </p:cTn>
                        </p:par>
                        <p:par>
                          <p:cTn id="11" fill="hold">
                            <p:stCondLst>
                              <p:cond delay="3000"/>
                            </p:stCondLst>
                            <p:childTnLst>
                              <p:par>
                                <p:cTn id="12" presetID="3" presetClass="entr" presetSubtype="10" fill="hold" nodeType="after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blinds(horizontal)">
                                      <p:cBhvr>
                                        <p:cTn id="14" dur="1000"/>
                                        <p:tgtEl>
                                          <p:spTgt spid="12">
                                            <p:txEl>
                                              <p:pRg st="1" end="1"/>
                                            </p:txEl>
                                          </p:spTgt>
                                        </p:tgtEl>
                                      </p:cBhvr>
                                    </p:animEffect>
                                  </p:childTnLst>
                                </p:cTn>
                              </p:par>
                            </p:childTnLst>
                          </p:cTn>
                        </p:par>
                        <p:par>
                          <p:cTn id="15" fill="hold">
                            <p:stCondLst>
                              <p:cond delay="4000"/>
                            </p:stCondLst>
                            <p:childTnLst>
                              <p:par>
                                <p:cTn id="16" presetID="8" presetClass="entr" presetSubtype="16"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amond(in)">
                                      <p:cBhvr>
                                        <p:cTn id="18" dur="3000"/>
                                        <p:tgtEl>
                                          <p:spTgt spid="15"/>
                                        </p:tgtEl>
                                      </p:cBhvr>
                                    </p:animEffect>
                                  </p:childTnLst>
                                </p:cTn>
                              </p:par>
                            </p:childTnLst>
                          </p:cTn>
                        </p:par>
                        <p:par>
                          <p:cTn id="19" fill="hold">
                            <p:stCondLst>
                              <p:cond delay="7000"/>
                            </p:stCondLst>
                            <p:childTnLst>
                              <p:par>
                                <p:cTn id="20" presetID="3" presetClass="entr" presetSubtype="10" fill="hold" nodeType="after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blinds(horizontal)">
                                      <p:cBhvr>
                                        <p:cTn id="22" dur="500"/>
                                        <p:tgtEl>
                                          <p:spTgt spid="12">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par>
                          <p:cTn id="26" fill="hold">
                            <p:stCondLst>
                              <p:cond delay="7500"/>
                            </p:stCondLst>
                            <p:childTnLst>
                              <p:par>
                                <p:cTn id="27" presetID="4"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ox(in)">
                                      <p:cBhvr>
                                        <p:cTn id="29" dur="30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childTnLst>
                                </p:cTn>
                              </p:par>
                            </p:childTnLst>
                          </p:cTn>
                        </p:par>
                        <p:par>
                          <p:cTn id="33" fill="hold">
                            <p:stCondLst>
                              <p:cond delay="10500"/>
                            </p:stCondLst>
                            <p:childTnLst>
                              <p:par>
                                <p:cTn id="34" presetID="8" presetClass="entr" presetSubtype="16"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amond(in)">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5080" y="8890"/>
            <a:ext cx="12189460" cy="6860540"/>
          </a:xfrm>
          <a:prstGeom prst="rect">
            <a:avLst/>
          </a:prstGeom>
        </p:spPr>
      </p:pic>
      <p:sp>
        <p:nvSpPr>
          <p:cNvPr id="2" name="标题 1"/>
          <p:cNvSpPr>
            <a:spLocks noGrp="1"/>
          </p:cNvSpPr>
          <p:nvPr>
            <p:ph type="title"/>
          </p:nvPr>
        </p:nvSpPr>
        <p:spPr>
          <a:xfrm>
            <a:off x="316865" y="79513"/>
            <a:ext cx="2996178" cy="1915160"/>
          </a:xfrm>
        </p:spPr>
        <p:txBody>
          <a:bodyPr>
            <a:normAutofit fontScale="90000"/>
            <a:scene3d>
              <a:camera prst="orthographicFront"/>
              <a:lightRig rig="soft" dir="t">
                <a:rot lat="0" lon="0" rev="15600000"/>
              </a:lightRig>
            </a:scene3d>
            <a:sp3d extrusionH="57150" prstMaterial="softEdge">
              <a:bevelT w="25400" h="38100"/>
            </a:sp3d>
          </a:bodyPr>
          <a:lstStyle/>
          <a:p>
            <a:r>
              <a:rPr lang="zh-CN" altLang="en-US" sz="4800" b="1" dirty="0">
                <a:solidFill>
                  <a:schemeClr val="accent4"/>
                </a:solidFill>
                <a:effectLst/>
                <a:latin typeface="仿宋" panose="02010609060101010101" charset="-122"/>
                <a:ea typeface="仿宋" panose="02010609060101010101" charset="-122"/>
              </a:rPr>
              <a:t>涠洲</a:t>
            </a:r>
            <a:r>
              <a:rPr lang="zh-CN" altLang="en-US" sz="4800" b="1" dirty="0" smtClean="0">
                <a:solidFill>
                  <a:schemeClr val="accent4"/>
                </a:solidFill>
                <a:effectLst/>
                <a:latin typeface="仿宋" panose="02010609060101010101" charset="-122"/>
                <a:ea typeface="仿宋" panose="02010609060101010101" charset="-122"/>
              </a:rPr>
              <a:t>岛</a:t>
            </a:r>
            <a:r>
              <a:rPr lang="en-US" altLang="zh-CN" sz="4800" b="1" dirty="0" smtClean="0">
                <a:solidFill>
                  <a:schemeClr val="accent4"/>
                </a:solidFill>
                <a:effectLst/>
                <a:latin typeface="仿宋" panose="02010609060101010101" charset="-122"/>
                <a:ea typeface="仿宋" panose="02010609060101010101" charset="-122"/>
              </a:rPr>
              <a:t/>
            </a:r>
            <a:br>
              <a:rPr lang="en-US" altLang="zh-CN" sz="4800" b="1" dirty="0" smtClean="0">
                <a:solidFill>
                  <a:schemeClr val="accent4"/>
                </a:solidFill>
                <a:effectLst/>
                <a:latin typeface="仿宋" panose="02010609060101010101" charset="-122"/>
                <a:ea typeface="仿宋" panose="02010609060101010101" charset="-122"/>
              </a:rPr>
            </a:br>
            <a:r>
              <a:rPr lang="zh-CN" altLang="en-US" sz="4800" b="1" dirty="0" smtClean="0">
                <a:solidFill>
                  <a:schemeClr val="accent4"/>
                </a:solidFill>
                <a:latin typeface="仿宋" panose="02010609060101010101" charset="-122"/>
                <a:ea typeface="仿宋" panose="02010609060101010101" charset="-122"/>
              </a:rPr>
              <a:t>美食</a:t>
            </a:r>
            <a:r>
              <a:rPr lang="zh-CN" altLang="en-US" sz="4800" b="1" dirty="0" smtClean="0">
                <a:solidFill>
                  <a:schemeClr val="accent4"/>
                </a:solidFill>
                <a:effectLst/>
                <a:latin typeface="仿宋" panose="02010609060101010101" charset="-122"/>
                <a:ea typeface="仿宋" panose="02010609060101010101" charset="-122"/>
              </a:rPr>
              <a:t>篇</a:t>
            </a:r>
            <a:r>
              <a:rPr lang="zh-CN" altLang="en-US" sz="4800" b="1" dirty="0">
                <a:solidFill>
                  <a:schemeClr val="accent4"/>
                </a:solidFill>
                <a:effectLst/>
                <a:latin typeface="仿宋" panose="02010609060101010101" charset="-122"/>
                <a:ea typeface="仿宋" panose="02010609060101010101" charset="-122"/>
              </a:rPr>
              <a:t/>
            </a:r>
            <a:br>
              <a:rPr lang="zh-CN" altLang="en-US" sz="4800" b="1" dirty="0">
                <a:solidFill>
                  <a:schemeClr val="accent4"/>
                </a:solidFill>
                <a:effectLst/>
                <a:latin typeface="仿宋" panose="02010609060101010101" charset="-122"/>
                <a:ea typeface="仿宋" panose="02010609060101010101" charset="-122"/>
              </a:rPr>
            </a:br>
            <a:r>
              <a:rPr lang="zh-CN" altLang="en-US" sz="2000" b="1" dirty="0">
                <a:solidFill>
                  <a:schemeClr val="accent4"/>
                </a:solidFill>
                <a:effectLst/>
                <a:latin typeface="仿宋" panose="02010609060101010101" charset="-122"/>
                <a:ea typeface="仿宋" panose="02010609060101010101" charset="-122"/>
              </a:rPr>
              <a:t/>
            </a:r>
            <a:br>
              <a:rPr lang="zh-CN" altLang="en-US" sz="20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用眼睛去观察</a:t>
            </a:r>
            <a:br>
              <a:rPr lang="zh-CN" altLang="en-US" sz="24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用心去感受</a:t>
            </a:r>
          </a:p>
        </p:txBody>
      </p:sp>
      <p:pic>
        <p:nvPicPr>
          <p:cNvPr id="8" name="图片 7" descr="IMG20170815123721"/>
          <p:cNvPicPr>
            <a:picLocks noChangeAspect="1"/>
          </p:cNvPicPr>
          <p:nvPr/>
        </p:nvPicPr>
        <p:blipFill>
          <a:blip r:embed="rId3" cstate="print"/>
          <a:stretch>
            <a:fillRect/>
          </a:stretch>
        </p:blipFill>
        <p:spPr>
          <a:xfrm>
            <a:off x="8547735" y="33020"/>
            <a:ext cx="2637155" cy="3517265"/>
          </a:xfrm>
          <a:prstGeom prst="rect">
            <a:avLst/>
          </a:prstGeom>
        </p:spPr>
      </p:pic>
      <p:pic>
        <p:nvPicPr>
          <p:cNvPr id="14" name="图片 13" descr="SelfieCity_20170815123928_org"/>
          <p:cNvPicPr>
            <a:picLocks noChangeAspect="1"/>
          </p:cNvPicPr>
          <p:nvPr/>
        </p:nvPicPr>
        <p:blipFill>
          <a:blip r:embed="rId4" cstate="print"/>
          <a:stretch>
            <a:fillRect/>
          </a:stretch>
        </p:blipFill>
        <p:spPr>
          <a:xfrm>
            <a:off x="5353685" y="824230"/>
            <a:ext cx="3194050" cy="2726055"/>
          </a:xfrm>
          <a:prstGeom prst="rect">
            <a:avLst/>
          </a:prstGeom>
        </p:spPr>
      </p:pic>
      <p:pic>
        <p:nvPicPr>
          <p:cNvPr id="16" name="图片 15" descr="SelfieCity_20170815123941_org"/>
          <p:cNvPicPr>
            <a:picLocks noChangeAspect="1"/>
          </p:cNvPicPr>
          <p:nvPr/>
        </p:nvPicPr>
        <p:blipFill>
          <a:blip r:embed="rId5" cstate="print"/>
          <a:stretch>
            <a:fillRect/>
          </a:stretch>
        </p:blipFill>
        <p:spPr>
          <a:xfrm>
            <a:off x="8547735" y="3550285"/>
            <a:ext cx="3647440" cy="2735580"/>
          </a:xfrm>
          <a:prstGeom prst="rect">
            <a:avLst/>
          </a:prstGeom>
        </p:spPr>
      </p:pic>
      <p:pic>
        <p:nvPicPr>
          <p:cNvPr id="20" name="图片 19" descr="IMG20170815123714"/>
          <p:cNvPicPr>
            <a:picLocks noChangeAspect="1"/>
          </p:cNvPicPr>
          <p:nvPr/>
        </p:nvPicPr>
        <p:blipFill>
          <a:blip r:embed="rId6" cstate="print"/>
          <a:stretch>
            <a:fillRect/>
          </a:stretch>
        </p:blipFill>
        <p:spPr>
          <a:xfrm>
            <a:off x="5969635" y="3550285"/>
            <a:ext cx="2578100" cy="3438525"/>
          </a:xfrm>
          <a:prstGeom prst="rect">
            <a:avLst/>
          </a:prstGeom>
        </p:spPr>
      </p:pic>
      <p:sp>
        <p:nvSpPr>
          <p:cNvPr id="28" name="文本框 27"/>
          <p:cNvSpPr txBox="1"/>
          <p:nvPr/>
        </p:nvSpPr>
        <p:spPr>
          <a:xfrm>
            <a:off x="415339" y="3168361"/>
            <a:ext cx="4410635" cy="3277820"/>
          </a:xfrm>
          <a:prstGeom prst="rect">
            <a:avLst/>
          </a:prstGeom>
          <a:noFill/>
        </p:spPr>
        <p:txBody>
          <a:bodyPr wrap="square" rtlCol="0">
            <a:spAutoFit/>
          </a:bodyPr>
          <a:lstStyle/>
          <a:p>
            <a:r>
              <a:rPr lang="en-US" altLang="zh-CN" dirty="0"/>
              <a:t>       </a:t>
            </a:r>
            <a:r>
              <a:rPr lang="en-US" altLang="zh-CN" dirty="0" smtClean="0"/>
              <a:t>  </a:t>
            </a:r>
            <a:r>
              <a:rPr lang="zh-CN" altLang="en-US" dirty="0" smtClean="0"/>
              <a:t>海风过后，我们迎来了我们的第一顿海鲜大餐！</a:t>
            </a:r>
            <a:endParaRPr lang="zh-CN" altLang="en-US" sz="2000" dirty="0"/>
          </a:p>
          <a:p>
            <a:endParaRPr lang="zh-CN" altLang="en-US" sz="2000" dirty="0"/>
          </a:p>
          <a:p>
            <a:r>
              <a:rPr lang="zh-CN" altLang="en-US" sz="2000" dirty="0">
                <a:solidFill>
                  <a:schemeClr val="bg1"/>
                </a:solidFill>
              </a:rPr>
              <a:t>图</a:t>
            </a:r>
            <a:r>
              <a:rPr lang="en-US" altLang="zh-CN" sz="2000" dirty="0">
                <a:solidFill>
                  <a:schemeClr val="bg1"/>
                </a:solidFill>
              </a:rPr>
              <a:t>1 </a:t>
            </a:r>
            <a:r>
              <a:rPr lang="zh-CN" altLang="en-US" sz="2000" dirty="0">
                <a:solidFill>
                  <a:schemeClr val="bg1"/>
                </a:solidFill>
              </a:rPr>
              <a:t>是锥子螺，据老板说，</a:t>
            </a:r>
            <a:r>
              <a:rPr lang="zh-CN" altLang="en-US" sz="2000" dirty="0" smtClean="0">
                <a:solidFill>
                  <a:schemeClr val="bg1"/>
                </a:solidFill>
              </a:rPr>
              <a:t>这在涠洲岛才有得卖哦！嗯</a:t>
            </a:r>
            <a:r>
              <a:rPr lang="zh-CN" altLang="en-US" sz="2000" dirty="0">
                <a:solidFill>
                  <a:schemeClr val="bg1"/>
                </a:solidFill>
              </a:rPr>
              <a:t>，不过味道不咋地</a:t>
            </a:r>
            <a:r>
              <a:rPr lang="zh-CN" altLang="en-US" sz="2000" dirty="0" smtClean="0">
                <a:solidFill>
                  <a:schemeClr val="bg1"/>
                </a:solidFill>
              </a:rPr>
              <a:t>。</a:t>
            </a:r>
            <a:endParaRPr lang="en-US" altLang="zh-CN" sz="2000" dirty="0" smtClean="0">
              <a:solidFill>
                <a:schemeClr val="bg1"/>
              </a:solidFill>
            </a:endParaRPr>
          </a:p>
          <a:p>
            <a:endParaRPr lang="zh-CN" altLang="en-US" sz="1100" dirty="0">
              <a:solidFill>
                <a:schemeClr val="bg1"/>
              </a:solidFill>
            </a:endParaRPr>
          </a:p>
          <a:p>
            <a:r>
              <a:rPr lang="zh-CN" altLang="en-US" sz="2000" dirty="0">
                <a:solidFill>
                  <a:schemeClr val="bg1"/>
                </a:solidFill>
              </a:rPr>
              <a:t>图2 是大明虾，肉质与基围虾相似，不过每个虾都有手掌大小，很新</a:t>
            </a:r>
            <a:r>
              <a:rPr lang="zh-CN" altLang="en-US" sz="2000" dirty="0" smtClean="0">
                <a:solidFill>
                  <a:schemeClr val="bg1"/>
                </a:solidFill>
              </a:rPr>
              <a:t>鲜的哦！</a:t>
            </a:r>
            <a:endParaRPr lang="zh-CN" altLang="en-US" sz="2000" dirty="0">
              <a:solidFill>
                <a:schemeClr val="bg1"/>
              </a:solidFill>
            </a:endParaRPr>
          </a:p>
          <a:p>
            <a:r>
              <a:rPr lang="zh-CN" altLang="en-US" sz="2000" dirty="0">
                <a:solidFill>
                  <a:schemeClr val="bg1"/>
                </a:solidFill>
              </a:rPr>
              <a:t>剩下的想必大家都知道</a:t>
            </a:r>
            <a:r>
              <a:rPr lang="zh-CN" altLang="en-US" sz="2000" dirty="0" smtClean="0">
                <a:solidFill>
                  <a:schemeClr val="bg1"/>
                </a:solidFill>
              </a:rPr>
              <a:t>，这</a:t>
            </a:r>
            <a:r>
              <a:rPr lang="zh-CN" altLang="en-US" sz="2000" dirty="0">
                <a:solidFill>
                  <a:schemeClr val="bg1"/>
                </a:solidFill>
              </a:rPr>
              <a:t>也是最受欢迎</a:t>
            </a:r>
            <a:r>
              <a:rPr lang="zh-CN" altLang="en-US" sz="2000" dirty="0" smtClean="0">
                <a:solidFill>
                  <a:schemeClr val="bg1"/>
                </a:solidFill>
              </a:rPr>
              <a:t>的螃蟹和蚌壳！</a:t>
            </a:r>
            <a:endParaRPr lang="zh-CN" altLang="en-US" sz="2000" dirty="0">
              <a:solidFill>
                <a:schemeClr val="bg1"/>
              </a:solidFill>
            </a:endParaRPr>
          </a:p>
        </p:txBody>
      </p:sp>
      <p:pic>
        <p:nvPicPr>
          <p:cNvPr id="29" name="图片 28" descr="SelfieCity_20170815124243_org"/>
          <p:cNvPicPr>
            <a:picLocks noChangeAspect="1"/>
          </p:cNvPicPr>
          <p:nvPr/>
        </p:nvPicPr>
        <p:blipFill>
          <a:blip r:embed="rId7" cstate="print"/>
          <a:stretch>
            <a:fillRect/>
          </a:stretch>
        </p:blipFill>
        <p:spPr>
          <a:xfrm>
            <a:off x="5892800" y="8890"/>
            <a:ext cx="2654935" cy="3540760"/>
          </a:xfrm>
          <a:prstGeom prst="rect">
            <a:avLst/>
          </a:prstGeom>
        </p:spPr>
      </p:pic>
      <p:sp>
        <p:nvSpPr>
          <p:cNvPr id="10" name="TextBox 9"/>
          <p:cNvSpPr txBox="1"/>
          <p:nvPr/>
        </p:nvSpPr>
        <p:spPr>
          <a:xfrm>
            <a:off x="583095" y="2067338"/>
            <a:ext cx="3763618" cy="923330"/>
          </a:xfrm>
          <a:prstGeom prst="rect">
            <a:avLst/>
          </a:prstGeom>
          <a:noFill/>
        </p:spPr>
        <p:txBody>
          <a:bodyPr wrap="square" rtlCol="0">
            <a:spAutoFit/>
          </a:bodyPr>
          <a:lstStyle/>
          <a:p>
            <a:r>
              <a:rPr lang="zh-CN" altLang="en-US" dirty="0" smtClean="0"/>
              <a:t>        对于一个吃货来说，北海吸引我的，除了一望无际的大海，就是美味无比的海鲜了</a:t>
            </a:r>
            <a:endParaRPr lang="zh-CN" altLang="en-US" dirty="0"/>
          </a:p>
        </p:txBody>
      </p:sp>
      <p:pic>
        <p:nvPicPr>
          <p:cNvPr id="11" name="图片 10" descr="t0101bd0a4d91b16a47.png"/>
          <p:cNvPicPr>
            <a:picLocks noChangeAspect="1"/>
          </p:cNvPicPr>
          <p:nvPr/>
        </p:nvPicPr>
        <p:blipFill>
          <a:blip r:embed="rId8" cstate="print"/>
          <a:stretch>
            <a:fillRect/>
          </a:stretch>
        </p:blipFill>
        <p:spPr>
          <a:xfrm rot="1232875">
            <a:off x="2275210" y="2463957"/>
            <a:ext cx="1528166" cy="955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10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8">
                                            <p:txEl>
                                              <p:pRg st="0" end="0"/>
                                            </p:txEl>
                                          </p:spTgt>
                                        </p:tgtEl>
                                      </p:cBhvr>
                                    </p:animEffect>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edge">
                                      <p:cBhvr>
                                        <p:cTn id="14" dur="2000"/>
                                        <p:tgtEl>
                                          <p:spTgt spid="14"/>
                                        </p:tgtEl>
                                      </p:cBhvr>
                                    </p:animEffect>
                                  </p:childTnLst>
                                </p:cTn>
                              </p:par>
                            </p:childTnLst>
                          </p:cTn>
                        </p:par>
                        <p:par>
                          <p:cTn id="15" fill="hold">
                            <p:stCondLst>
                              <p:cond delay="3000"/>
                            </p:stCondLst>
                            <p:childTnLst>
                              <p:par>
                                <p:cTn id="16" presetID="2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edge">
                                      <p:cBhvr>
                                        <p:cTn id="18" dur="2000"/>
                                        <p:tgtEl>
                                          <p:spTgt spid="8"/>
                                        </p:tgtEl>
                                      </p:cBhvr>
                                    </p:animEffect>
                                  </p:childTnLst>
                                </p:cTn>
                              </p:par>
                            </p:childTnLst>
                          </p:cTn>
                        </p:par>
                        <p:par>
                          <p:cTn id="19" fill="hold">
                            <p:stCondLst>
                              <p:cond delay="5000"/>
                            </p:stCondLst>
                            <p:childTnLst>
                              <p:par>
                                <p:cTn id="20" presetID="2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edge">
                                      <p:cBhvr>
                                        <p:cTn id="22" dur="2000"/>
                                        <p:tgtEl>
                                          <p:spTgt spid="20"/>
                                        </p:tgtEl>
                                      </p:cBhvr>
                                    </p:animEffect>
                                  </p:childTnLst>
                                </p:cTn>
                              </p:par>
                            </p:childTnLst>
                          </p:cTn>
                        </p:par>
                        <p:par>
                          <p:cTn id="23" fill="hold">
                            <p:stCondLst>
                              <p:cond delay="7000"/>
                            </p:stCondLst>
                            <p:childTnLst>
                              <p:par>
                                <p:cTn id="24" presetID="2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edge">
                                      <p:cBhvr>
                                        <p:cTn id="26" dur="2000"/>
                                        <p:tgtEl>
                                          <p:spTgt spid="16"/>
                                        </p:tgtEl>
                                      </p:cBhvr>
                                    </p:animEffect>
                                  </p:childTnLst>
                                </p:cTn>
                              </p:par>
                            </p:childTnLst>
                          </p:cTn>
                        </p:par>
                        <p:par>
                          <p:cTn id="27" fill="hold">
                            <p:stCondLst>
                              <p:cond delay="9000"/>
                            </p:stCondLst>
                            <p:childTnLst>
                              <p:par>
                                <p:cTn id="28" presetID="10" presetClass="exit" presetSubtype="0" fill="hold" nodeType="afterEffect">
                                  <p:stCondLst>
                                    <p:cond delay="0"/>
                                  </p:stCondLst>
                                  <p:childTnLst>
                                    <p:animEffect transition="out" filter="fade">
                                      <p:cBhvr>
                                        <p:cTn id="29" dur="3000"/>
                                        <p:tgtEl>
                                          <p:spTgt spid="14"/>
                                        </p:tgtEl>
                                      </p:cBhvr>
                                    </p:animEffect>
                                    <p:set>
                                      <p:cBhvr>
                                        <p:cTn id="30" dur="1" fill="hold">
                                          <p:stCondLst>
                                            <p:cond delay="2994"/>
                                          </p:stCondLst>
                                        </p:cTn>
                                        <p:tgtEl>
                                          <p:spTgt spid="14"/>
                                        </p:tgtEl>
                                        <p:attrNameLst>
                                          <p:attrName>style.visibility</p:attrName>
                                        </p:attrNameLst>
                                      </p:cBhvr>
                                      <p:to>
                                        <p:strVal val="hidden"/>
                                      </p:to>
                                    </p:set>
                                  </p:childTnLst>
                                </p:cTn>
                              </p:par>
                            </p:childTnLst>
                          </p:cTn>
                        </p:par>
                        <p:par>
                          <p:cTn id="31" fill="hold">
                            <p:stCondLst>
                              <p:cond delay="12000"/>
                            </p:stCondLst>
                            <p:childTnLst>
                              <p:par>
                                <p:cTn id="32" presetID="20"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edge">
                                      <p:cBhvr>
                                        <p:cTn id="34" dur="2000"/>
                                        <p:tgtEl>
                                          <p:spTgt spid="29"/>
                                        </p:tgtEl>
                                      </p:cBhvr>
                                    </p:animEffect>
                                  </p:childTnLst>
                                </p:cTn>
                              </p:par>
                              <p:par>
                                <p:cTn id="35" presetID="8" presetClass="entr" presetSubtype="16" fill="hold" nodeType="withEffect">
                                  <p:stCondLst>
                                    <p:cond delay="0"/>
                                  </p:stCondLst>
                                  <p:childTnLst>
                                    <p:set>
                                      <p:cBhvr>
                                        <p:cTn id="36" dur="1" fill="hold">
                                          <p:stCondLst>
                                            <p:cond delay="0"/>
                                          </p:stCondLst>
                                        </p:cTn>
                                        <p:tgtEl>
                                          <p:spTgt spid="28">
                                            <p:txEl>
                                              <p:pRg st="2" end="2"/>
                                            </p:txEl>
                                          </p:spTgt>
                                        </p:tgtEl>
                                        <p:attrNameLst>
                                          <p:attrName>style.visibility</p:attrName>
                                        </p:attrNameLst>
                                      </p:cBhvr>
                                      <p:to>
                                        <p:strVal val="visible"/>
                                      </p:to>
                                    </p:set>
                                    <p:animEffect transition="in" filter="diamond(in)">
                                      <p:cBhvr>
                                        <p:cTn id="37" dur="2000"/>
                                        <p:tgtEl>
                                          <p:spTgt spid="28">
                                            <p:txEl>
                                              <p:pRg st="2" end="2"/>
                                            </p:txEl>
                                          </p:spTgt>
                                        </p:tgtEl>
                                      </p:cBhvr>
                                    </p:animEffect>
                                  </p:childTnLst>
                                </p:cTn>
                              </p:par>
                            </p:childTnLst>
                          </p:cTn>
                        </p:par>
                        <p:par>
                          <p:cTn id="38" fill="hold">
                            <p:stCondLst>
                              <p:cond delay="14000"/>
                            </p:stCondLst>
                            <p:childTnLst>
                              <p:par>
                                <p:cTn id="39" presetID="9" presetClass="entr" presetSubtype="0" fill="hold" nodeType="afterEffect">
                                  <p:stCondLst>
                                    <p:cond delay="0"/>
                                  </p:stCondLst>
                                  <p:childTnLst>
                                    <p:set>
                                      <p:cBhvr>
                                        <p:cTn id="40" dur="1" fill="hold">
                                          <p:stCondLst>
                                            <p:cond delay="0"/>
                                          </p:stCondLst>
                                        </p:cTn>
                                        <p:tgtEl>
                                          <p:spTgt spid="28">
                                            <p:txEl>
                                              <p:pRg st="4" end="4"/>
                                            </p:txEl>
                                          </p:spTgt>
                                        </p:tgtEl>
                                        <p:attrNameLst>
                                          <p:attrName>style.visibility</p:attrName>
                                        </p:attrNameLst>
                                      </p:cBhvr>
                                      <p:to>
                                        <p:strVal val="visible"/>
                                      </p:to>
                                    </p:set>
                                    <p:animEffect transition="in" filter="dissolve">
                                      <p:cBhvr>
                                        <p:cTn id="41" dur="3000"/>
                                        <p:tgtEl>
                                          <p:spTgt spid="28">
                                            <p:txEl>
                                              <p:pRg st="4" end="4"/>
                                            </p:txEl>
                                          </p:spTgt>
                                        </p:tgtEl>
                                      </p:cBhvr>
                                    </p:animEffect>
                                  </p:childTnLst>
                                </p:cTn>
                              </p:par>
                            </p:childTnLst>
                          </p:cTn>
                        </p:par>
                        <p:par>
                          <p:cTn id="42" fill="hold">
                            <p:stCondLst>
                              <p:cond delay="17000"/>
                            </p:stCondLst>
                            <p:childTnLst>
                              <p:par>
                                <p:cTn id="43" presetID="34" presetClass="entr" presetSubtype="0" fill="hold" nodeType="afterEffect">
                                  <p:stCondLst>
                                    <p:cond delay="0"/>
                                  </p:stCondLst>
                                  <p:childTnLst>
                                    <p:set>
                                      <p:cBhvr>
                                        <p:cTn id="44" dur="1" fill="hold">
                                          <p:stCondLst>
                                            <p:cond delay="0"/>
                                          </p:stCondLst>
                                        </p:cTn>
                                        <p:tgtEl>
                                          <p:spTgt spid="28">
                                            <p:txEl>
                                              <p:pRg st="5" end="5"/>
                                            </p:txEl>
                                          </p:spTgt>
                                        </p:tgtEl>
                                        <p:attrNameLst>
                                          <p:attrName>style.visibility</p:attrName>
                                        </p:attrNameLst>
                                      </p:cBhvr>
                                      <p:to>
                                        <p:strVal val="visible"/>
                                      </p:to>
                                    </p:set>
                                    <p:anim from="(-#ppt_w/2)" to="(#ppt_x)" calcmode="lin" valueType="num">
                                      <p:cBhvr>
                                        <p:cTn id="45" dur="1200" fill="hold">
                                          <p:stCondLst>
                                            <p:cond delay="0"/>
                                          </p:stCondLst>
                                        </p:cTn>
                                        <p:tgtEl>
                                          <p:spTgt spid="28">
                                            <p:txEl>
                                              <p:pRg st="5" end="5"/>
                                            </p:txEl>
                                          </p:spTgt>
                                        </p:tgtEl>
                                        <p:attrNameLst>
                                          <p:attrName>ppt_x</p:attrName>
                                        </p:attrNameLst>
                                      </p:cBhvr>
                                    </p:anim>
                                    <p:anim from="0" to="-1.0" calcmode="lin" valueType="num">
                                      <p:cBhvr>
                                        <p:cTn id="46" dur="400" decel="50000" autoRev="1" fill="hold">
                                          <p:stCondLst>
                                            <p:cond delay="1200"/>
                                          </p:stCondLst>
                                        </p:cTn>
                                        <p:tgtEl>
                                          <p:spTgt spid="28">
                                            <p:txEl>
                                              <p:pRg st="5" end="5"/>
                                            </p:txEl>
                                          </p:spTgt>
                                        </p:tgtEl>
                                        <p:attrNameLst>
                                          <p:attrName>xshear</p:attrName>
                                        </p:attrNameLst>
                                      </p:cBhvr>
                                    </p:anim>
                                    <p:animScale>
                                      <p:cBhvr>
                                        <p:cTn id="47" dur="400" decel="100000" autoRev="1" fill="hold">
                                          <p:stCondLst>
                                            <p:cond delay="1200"/>
                                          </p:stCondLst>
                                        </p:cTn>
                                        <p:tgtEl>
                                          <p:spTgt spid="28">
                                            <p:txEl>
                                              <p:pRg st="5" end="5"/>
                                            </p:txEl>
                                          </p:spTgt>
                                        </p:tgtEl>
                                      </p:cBhvr>
                                      <p:from x="100000" y="100000"/>
                                      <p:to x="80000" y="100000"/>
                                    </p:animScale>
                                    <p:anim by="(#ppt_h/3+#ppt_w*0.1)" calcmode="lin" valueType="num">
                                      <p:cBhvr additive="sum">
                                        <p:cTn id="48" dur="400" decel="100000" autoRev="1" fill="hold">
                                          <p:stCondLst>
                                            <p:cond delay="1200"/>
                                          </p:stCondLst>
                                        </p:cTn>
                                        <p:tgtEl>
                                          <p:spTgt spid="28">
                                            <p:txEl>
                                              <p:pRg st="5" end="5"/>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2540" y="-2540"/>
            <a:ext cx="12189460" cy="6860540"/>
          </a:xfrm>
          <a:prstGeom prst="rect">
            <a:avLst/>
          </a:prstGeom>
        </p:spPr>
      </p:pic>
      <p:sp>
        <p:nvSpPr>
          <p:cNvPr id="2" name="标题 1"/>
          <p:cNvSpPr>
            <a:spLocks noGrp="1"/>
          </p:cNvSpPr>
          <p:nvPr>
            <p:ph type="title"/>
          </p:nvPr>
        </p:nvSpPr>
        <p:spPr>
          <a:xfrm>
            <a:off x="316865" y="159385"/>
            <a:ext cx="2872105" cy="1755775"/>
          </a:xfrm>
        </p:spPr>
        <p:txBody>
          <a:bodyPr>
            <a:normAutofit/>
            <a:scene3d>
              <a:camera prst="orthographicFront"/>
              <a:lightRig rig="soft" dir="t">
                <a:rot lat="0" lon="0" rev="15600000"/>
              </a:lightRig>
            </a:scene3d>
            <a:sp3d extrusionH="57150" prstMaterial="softEdge">
              <a:bevelT w="25400" h="38100"/>
            </a:sp3d>
          </a:bodyPr>
          <a:lstStyle/>
          <a:p>
            <a:r>
              <a:rPr lang="zh-CN" altLang="en-US" sz="4800" b="1">
                <a:solidFill>
                  <a:schemeClr val="accent4"/>
                </a:solidFill>
                <a:effectLst/>
                <a:latin typeface="仿宋" panose="02010609060101010101" charset="-122"/>
                <a:ea typeface="仿宋" panose="02010609060101010101" charset="-122"/>
              </a:rPr>
              <a:t>涠洲岛篇</a:t>
            </a:r>
            <a:br>
              <a:rPr lang="zh-CN" altLang="en-US" sz="4800" b="1">
                <a:solidFill>
                  <a:schemeClr val="accent4"/>
                </a:solidFill>
                <a:effectLst/>
                <a:latin typeface="仿宋" panose="02010609060101010101" charset="-122"/>
                <a:ea typeface="仿宋" panose="02010609060101010101" charset="-122"/>
              </a:rPr>
            </a:br>
            <a:r>
              <a:rPr lang="zh-CN" altLang="en-US" sz="2000" b="1">
                <a:solidFill>
                  <a:schemeClr val="accent4"/>
                </a:solidFill>
                <a:effectLst/>
                <a:latin typeface="仿宋" panose="02010609060101010101" charset="-122"/>
                <a:ea typeface="仿宋" panose="02010609060101010101" charset="-122"/>
              </a:rPr>
              <a:t/>
            </a:r>
            <a:br>
              <a:rPr lang="zh-CN" altLang="en-US" sz="2000" b="1">
                <a:solidFill>
                  <a:schemeClr val="accent4"/>
                </a:solidFill>
                <a:effectLst/>
                <a:latin typeface="仿宋" panose="02010609060101010101" charset="-122"/>
                <a:ea typeface="仿宋" panose="02010609060101010101" charset="-122"/>
              </a:rPr>
            </a:br>
            <a:r>
              <a:rPr lang="zh-CN" altLang="en-US" sz="2400" b="1">
                <a:solidFill>
                  <a:schemeClr val="accent4"/>
                </a:solidFill>
                <a:effectLst/>
                <a:latin typeface="仿宋" panose="02010609060101010101" charset="-122"/>
                <a:ea typeface="仿宋" panose="02010609060101010101" charset="-122"/>
              </a:rPr>
              <a:t>用眼睛去观察</a:t>
            </a:r>
            <a:br>
              <a:rPr lang="zh-CN" altLang="en-US" sz="2400" b="1">
                <a:solidFill>
                  <a:schemeClr val="accent4"/>
                </a:solidFill>
                <a:effectLst/>
                <a:latin typeface="仿宋" panose="02010609060101010101" charset="-122"/>
                <a:ea typeface="仿宋" panose="02010609060101010101" charset="-122"/>
              </a:rPr>
            </a:br>
            <a:r>
              <a:rPr lang="zh-CN" altLang="en-US" sz="2400" b="1">
                <a:solidFill>
                  <a:schemeClr val="accent4"/>
                </a:solidFill>
                <a:effectLst/>
                <a:latin typeface="仿宋" panose="02010609060101010101" charset="-122"/>
                <a:ea typeface="仿宋" panose="02010609060101010101" charset="-122"/>
              </a:rPr>
              <a:t>用心去感受</a:t>
            </a:r>
          </a:p>
        </p:txBody>
      </p:sp>
      <p:sp>
        <p:nvSpPr>
          <p:cNvPr id="10" name="TextBox 9"/>
          <p:cNvSpPr txBox="1"/>
          <p:nvPr/>
        </p:nvSpPr>
        <p:spPr>
          <a:xfrm>
            <a:off x="583095" y="1961322"/>
            <a:ext cx="3935896" cy="461665"/>
          </a:xfrm>
          <a:prstGeom prst="rect">
            <a:avLst/>
          </a:prstGeom>
          <a:noFill/>
        </p:spPr>
        <p:txBody>
          <a:bodyPr wrap="square" rtlCol="0">
            <a:spAutoFit/>
          </a:bodyPr>
          <a:lstStyle/>
          <a:p>
            <a:r>
              <a:rPr lang="zh-CN" altLang="en-US" dirty="0" smtClean="0"/>
              <a:t>        接着，是涠洲岛有名的</a:t>
            </a:r>
            <a:r>
              <a:rPr lang="zh-CN" altLang="en-US" sz="2400" b="1" dirty="0" smtClean="0"/>
              <a:t>鳄鱼山</a:t>
            </a:r>
            <a:r>
              <a:rPr lang="zh-CN" altLang="en-US" sz="2400" dirty="0" smtClean="0"/>
              <a:t>。</a:t>
            </a:r>
            <a:endParaRPr lang="zh-CN" altLang="en-US" sz="2400" dirty="0"/>
          </a:p>
        </p:txBody>
      </p:sp>
      <p:pic>
        <p:nvPicPr>
          <p:cNvPr id="14" name="图片 13" descr="IMG20170815140805.jpg"/>
          <p:cNvPicPr>
            <a:picLocks noChangeAspect="1"/>
          </p:cNvPicPr>
          <p:nvPr/>
        </p:nvPicPr>
        <p:blipFill>
          <a:blip r:embed="rId3" cstate="print"/>
          <a:stretch>
            <a:fillRect/>
          </a:stretch>
        </p:blipFill>
        <p:spPr>
          <a:xfrm>
            <a:off x="6020024" y="0"/>
            <a:ext cx="4199741" cy="5599655"/>
          </a:xfrm>
          <a:prstGeom prst="rect">
            <a:avLst/>
          </a:prstGeom>
        </p:spPr>
      </p:pic>
      <p:pic>
        <p:nvPicPr>
          <p:cNvPr id="21" name="图片 20" descr="IMG20170815141251.jpg"/>
          <p:cNvPicPr>
            <a:picLocks noChangeAspect="1"/>
          </p:cNvPicPr>
          <p:nvPr/>
        </p:nvPicPr>
        <p:blipFill>
          <a:blip r:embed="rId4" cstate="print"/>
          <a:stretch>
            <a:fillRect/>
          </a:stretch>
        </p:blipFill>
        <p:spPr>
          <a:xfrm>
            <a:off x="5965972" y="0"/>
            <a:ext cx="6202016" cy="4651513"/>
          </a:xfrm>
          <a:prstGeom prst="rect">
            <a:avLst/>
          </a:prstGeom>
        </p:spPr>
      </p:pic>
      <p:pic>
        <p:nvPicPr>
          <p:cNvPr id="22" name="图片 21" descr="IMG20170815141402.jpg"/>
          <p:cNvPicPr>
            <a:picLocks noChangeAspect="1"/>
          </p:cNvPicPr>
          <p:nvPr/>
        </p:nvPicPr>
        <p:blipFill>
          <a:blip r:embed="rId5" cstate="print"/>
          <a:stretch>
            <a:fillRect/>
          </a:stretch>
        </p:blipFill>
        <p:spPr>
          <a:xfrm>
            <a:off x="5925749" y="-1"/>
            <a:ext cx="6237356" cy="4678017"/>
          </a:xfrm>
          <a:prstGeom prst="rect">
            <a:avLst/>
          </a:prstGeom>
        </p:spPr>
      </p:pic>
      <p:pic>
        <p:nvPicPr>
          <p:cNvPr id="9" name="图片 8" descr="SelfieCity_20170815141425_save.jpg"/>
          <p:cNvPicPr>
            <a:picLocks noChangeAspect="1"/>
          </p:cNvPicPr>
          <p:nvPr/>
        </p:nvPicPr>
        <p:blipFill>
          <a:blip r:embed="rId6" cstate="print"/>
          <a:stretch>
            <a:fillRect/>
          </a:stretch>
        </p:blipFill>
        <p:spPr>
          <a:xfrm>
            <a:off x="6585035" y="0"/>
            <a:ext cx="5143500" cy="6858000"/>
          </a:xfrm>
          <a:prstGeom prst="rect">
            <a:avLst/>
          </a:prstGeom>
        </p:spPr>
      </p:pic>
      <p:pic>
        <p:nvPicPr>
          <p:cNvPr id="26" name="图片 25" descr="IMG20170815142004.jpg"/>
          <p:cNvPicPr>
            <a:picLocks noChangeAspect="1"/>
          </p:cNvPicPr>
          <p:nvPr/>
        </p:nvPicPr>
        <p:blipFill>
          <a:blip r:embed="rId7" cstate="print"/>
          <a:stretch>
            <a:fillRect/>
          </a:stretch>
        </p:blipFill>
        <p:spPr>
          <a:xfrm>
            <a:off x="7048500" y="0"/>
            <a:ext cx="5143500" cy="6858000"/>
          </a:xfrm>
          <a:prstGeom prst="rect">
            <a:avLst/>
          </a:prstGeom>
        </p:spPr>
      </p:pic>
      <p:pic>
        <p:nvPicPr>
          <p:cNvPr id="23" name="图片 22" descr="IMG20170815141512.jpg"/>
          <p:cNvPicPr>
            <a:picLocks noChangeAspect="1"/>
          </p:cNvPicPr>
          <p:nvPr/>
        </p:nvPicPr>
        <p:blipFill>
          <a:blip r:embed="rId8" cstate="print"/>
          <a:stretch>
            <a:fillRect/>
          </a:stretch>
        </p:blipFill>
        <p:spPr>
          <a:xfrm>
            <a:off x="7048500" y="0"/>
            <a:ext cx="5143500" cy="6858000"/>
          </a:xfrm>
          <a:prstGeom prst="rect">
            <a:avLst/>
          </a:prstGeom>
        </p:spPr>
      </p:pic>
      <p:sp>
        <p:nvSpPr>
          <p:cNvPr id="24" name="TextBox 23"/>
          <p:cNvSpPr txBox="1"/>
          <p:nvPr/>
        </p:nvSpPr>
        <p:spPr>
          <a:xfrm>
            <a:off x="675861" y="2517913"/>
            <a:ext cx="4306956" cy="2862322"/>
          </a:xfrm>
          <a:prstGeom prst="rect">
            <a:avLst/>
          </a:prstGeom>
          <a:noFill/>
        </p:spPr>
        <p:txBody>
          <a:bodyPr wrap="square" rtlCol="0">
            <a:spAutoFit/>
          </a:bodyPr>
          <a:lstStyle/>
          <a:p>
            <a:r>
              <a:rPr lang="zh-CN" altLang="en-US" dirty="0" smtClean="0"/>
              <a:t>         在这里，我们看到了许多由海浪及其携带的砂砾对平台表面的低洼处进行冲积、旋磨而成的凹坑</a:t>
            </a:r>
            <a:r>
              <a:rPr lang="en-US" altLang="zh-CN" dirty="0" smtClean="0"/>
              <a:t>——</a:t>
            </a:r>
            <a:r>
              <a:rPr lang="zh-CN" altLang="en-US" dirty="0" smtClean="0"/>
              <a:t>海蚀坑。例如：火山口、通天洞、贼佬洞、“百兽闹海”、海蚀平台</a:t>
            </a:r>
            <a:r>
              <a:rPr lang="en-US" altLang="zh-CN" dirty="0" smtClean="0"/>
              <a:t>……</a:t>
            </a:r>
          </a:p>
          <a:p>
            <a:r>
              <a:rPr lang="zh-CN" altLang="en-US" dirty="0" smtClean="0">
                <a:solidFill>
                  <a:schemeClr val="bg1"/>
                </a:solidFill>
              </a:rPr>
              <a:t>         真正让我明白什么是水滴石穿，还有的，不仅仅是穿，甚至成了一座拱桥，一个大洞。</a:t>
            </a:r>
            <a:endParaRPr lang="en-US" altLang="zh-CN" dirty="0" smtClean="0">
              <a:solidFill>
                <a:schemeClr val="bg1"/>
              </a:solidFill>
            </a:endParaRPr>
          </a:p>
          <a:p>
            <a:r>
              <a:rPr lang="en-US" altLang="zh-CN" dirty="0" smtClean="0"/>
              <a:t>        </a:t>
            </a:r>
          </a:p>
          <a:p>
            <a:r>
              <a:rPr lang="en-US" altLang="zh-CN" dirty="0" smtClean="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000" fill="hold"/>
                                        <p:tgtEl>
                                          <p:spTgt spid="24"/>
                                        </p:tgtEl>
                                        <p:attrNameLst>
                                          <p:attrName>ppt_x</p:attrName>
                                        </p:attrNameLst>
                                      </p:cBhvr>
                                      <p:tavLst>
                                        <p:tav tm="0">
                                          <p:val>
                                            <p:strVal val="#ppt_x-.2"/>
                                          </p:val>
                                        </p:tav>
                                        <p:tav tm="100000">
                                          <p:val>
                                            <p:strVal val="#ppt_x"/>
                                          </p:val>
                                        </p:tav>
                                      </p:tavLst>
                                    </p:anim>
                                    <p:anim calcmode="lin" valueType="num">
                                      <p:cBhvr>
                                        <p:cTn id="8" dur="2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9" dur="2000"/>
                                        <p:tgtEl>
                                          <p:spTgt spid="24"/>
                                        </p:tgtEl>
                                      </p:cBhvr>
                                    </p:animEffect>
                                  </p:childTnLst>
                                </p:cTn>
                              </p:par>
                            </p:childTnLst>
                          </p:cTn>
                        </p:par>
                        <p:par>
                          <p:cTn id="10" fill="hold">
                            <p:stCondLst>
                              <p:cond delay="2000"/>
                            </p:stCondLst>
                            <p:childTnLst>
                              <p:par>
                                <p:cTn id="11" presetID="6"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ircle(in)">
                                      <p:cBhvr>
                                        <p:cTn id="13" dur="3000"/>
                                        <p:tgtEl>
                                          <p:spTgt spid="14"/>
                                        </p:tgtEl>
                                      </p:cBhvr>
                                    </p:animEffect>
                                  </p:childTnLst>
                                </p:cTn>
                              </p:par>
                            </p:childTnLst>
                          </p:cTn>
                        </p:par>
                        <p:par>
                          <p:cTn id="14" fill="hold">
                            <p:stCondLst>
                              <p:cond delay="5000"/>
                            </p:stCondLst>
                            <p:childTnLst>
                              <p:par>
                                <p:cTn id="15" presetID="7" presetClass="exit" presetSubtype="2" fill="hold" nodeType="afterEffect">
                                  <p:stCondLst>
                                    <p:cond delay="0"/>
                                  </p:stCondLst>
                                  <p:childTnLst>
                                    <p:anim calcmode="lin" valueType="num">
                                      <p:cBhvr additive="base">
                                        <p:cTn id="16" dur="5000"/>
                                        <p:tgtEl>
                                          <p:spTgt spid="14"/>
                                        </p:tgtEl>
                                        <p:attrNameLst>
                                          <p:attrName>ppt_x</p:attrName>
                                        </p:attrNameLst>
                                      </p:cBhvr>
                                      <p:tavLst>
                                        <p:tav tm="0">
                                          <p:val>
                                            <p:strVal val="ppt_x"/>
                                          </p:val>
                                        </p:tav>
                                        <p:tav tm="100000">
                                          <p:val>
                                            <p:strVal val="1+ppt_w/2"/>
                                          </p:val>
                                        </p:tav>
                                      </p:tavLst>
                                    </p:anim>
                                    <p:anim calcmode="lin" valueType="num">
                                      <p:cBhvr additive="base">
                                        <p:cTn id="17" dur="5000"/>
                                        <p:tgtEl>
                                          <p:spTgt spid="14"/>
                                        </p:tgtEl>
                                        <p:attrNameLst>
                                          <p:attrName>ppt_y</p:attrName>
                                        </p:attrNameLst>
                                      </p:cBhvr>
                                      <p:tavLst>
                                        <p:tav tm="0">
                                          <p:val>
                                            <p:strVal val="ppt_y"/>
                                          </p:val>
                                        </p:tav>
                                        <p:tav tm="100000">
                                          <p:val>
                                            <p:strVal val="ppt_y"/>
                                          </p:val>
                                        </p:tav>
                                      </p:tavLst>
                                    </p:anim>
                                    <p:set>
                                      <p:cBhvr>
                                        <p:cTn id="18" dur="1" fill="hold">
                                          <p:stCondLst>
                                            <p:cond delay="4999"/>
                                          </p:stCondLst>
                                        </p:cTn>
                                        <p:tgtEl>
                                          <p:spTgt spid="14"/>
                                        </p:tgtEl>
                                        <p:attrNameLst>
                                          <p:attrName>style.visibility</p:attrName>
                                        </p:attrNameLst>
                                      </p:cBhvr>
                                      <p:to>
                                        <p:strVal val="hidden"/>
                                      </p:to>
                                    </p:set>
                                  </p:childTnLst>
                                </p:cTn>
                              </p:par>
                            </p:childTnLst>
                          </p:cTn>
                        </p:par>
                        <p:par>
                          <p:cTn id="19" fill="hold">
                            <p:stCondLst>
                              <p:cond delay="10000"/>
                            </p:stCondLst>
                            <p:childTnLst>
                              <p:par>
                                <p:cTn id="20" presetID="10"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0"/>
                                        <p:tgtEl>
                                          <p:spTgt spid="21"/>
                                        </p:tgtEl>
                                      </p:cBhvr>
                                    </p:animEffect>
                                  </p:childTnLst>
                                </p:cTn>
                              </p:par>
                            </p:childTnLst>
                          </p:cTn>
                        </p:par>
                        <p:par>
                          <p:cTn id="23" fill="hold">
                            <p:stCondLst>
                              <p:cond delay="15000"/>
                            </p:stCondLst>
                            <p:childTnLst>
                              <p:par>
                                <p:cTn id="24" presetID="55"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0" fill="hold"/>
                                        <p:tgtEl>
                                          <p:spTgt spid="22"/>
                                        </p:tgtEl>
                                        <p:attrNameLst>
                                          <p:attrName>ppt_w</p:attrName>
                                        </p:attrNameLst>
                                      </p:cBhvr>
                                      <p:tavLst>
                                        <p:tav tm="0">
                                          <p:val>
                                            <p:strVal val="#ppt_w*0.70"/>
                                          </p:val>
                                        </p:tav>
                                        <p:tav tm="100000">
                                          <p:val>
                                            <p:strVal val="#ppt_w"/>
                                          </p:val>
                                        </p:tav>
                                      </p:tavLst>
                                    </p:anim>
                                    <p:anim calcmode="lin" valueType="num">
                                      <p:cBhvr>
                                        <p:cTn id="27" dur="5000" fill="hold"/>
                                        <p:tgtEl>
                                          <p:spTgt spid="22"/>
                                        </p:tgtEl>
                                        <p:attrNameLst>
                                          <p:attrName>ppt_h</p:attrName>
                                        </p:attrNameLst>
                                      </p:cBhvr>
                                      <p:tavLst>
                                        <p:tav tm="0">
                                          <p:val>
                                            <p:strVal val="#ppt_h"/>
                                          </p:val>
                                        </p:tav>
                                        <p:tav tm="100000">
                                          <p:val>
                                            <p:strVal val="#ppt_h"/>
                                          </p:val>
                                        </p:tav>
                                      </p:tavLst>
                                    </p:anim>
                                    <p:animEffect transition="in" filter="fade">
                                      <p:cBhvr>
                                        <p:cTn id="28" dur="5000"/>
                                        <p:tgtEl>
                                          <p:spTgt spid="22"/>
                                        </p:tgtEl>
                                      </p:cBhvr>
                                    </p:animEffect>
                                  </p:childTnLst>
                                </p:cTn>
                              </p:par>
                            </p:childTnLst>
                          </p:cTn>
                        </p:par>
                        <p:par>
                          <p:cTn id="29" fill="hold">
                            <p:stCondLst>
                              <p:cond delay="20000"/>
                            </p:stCondLst>
                            <p:childTnLst>
                              <p:par>
                                <p:cTn id="30" presetID="28"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0" fill="hold"/>
                                        <p:tgtEl>
                                          <p:spTgt spid="9"/>
                                        </p:tgtEl>
                                        <p:attrNameLst>
                                          <p:attrName>ppt_x</p:attrName>
                                        </p:attrNameLst>
                                      </p:cBhvr>
                                      <p:tavLst>
                                        <p:tav tm="0">
                                          <p:val>
                                            <p:strVal val="#ppt_x"/>
                                          </p:val>
                                        </p:tav>
                                        <p:tav tm="100000">
                                          <p:val>
                                            <p:strVal val="#ppt_x"/>
                                          </p:val>
                                        </p:tav>
                                      </p:tavLst>
                                    </p:anim>
                                    <p:anim calcmode="lin" valueType="num">
                                      <p:cBhvr>
                                        <p:cTn id="33" dur="5000" fill="hold"/>
                                        <p:tgtEl>
                                          <p:spTgt spid="9"/>
                                        </p:tgtEl>
                                        <p:attrNameLst>
                                          <p:attrName>ppt_y</p:attrName>
                                        </p:attrNameLst>
                                      </p:cBhvr>
                                      <p:tavLst>
                                        <p:tav tm="0">
                                          <p:val>
                                            <p:strVal val="#ppt_y+1"/>
                                          </p:val>
                                        </p:tav>
                                        <p:tav tm="100000">
                                          <p:val>
                                            <p:strVal val="#ppt_y-1"/>
                                          </p:val>
                                        </p:tav>
                                      </p:tavLst>
                                    </p:anim>
                                  </p:childTnLst>
                                </p:cTn>
                              </p:par>
                            </p:childTnLst>
                          </p:cTn>
                        </p:par>
                        <p:par>
                          <p:cTn id="34" fill="hold">
                            <p:stCondLst>
                              <p:cond delay="25000"/>
                            </p:stCondLst>
                            <p:childTnLst>
                              <p:par>
                                <p:cTn id="35" presetID="10"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0"/>
                                        <p:tgtEl>
                                          <p:spTgt spid="26"/>
                                        </p:tgtEl>
                                      </p:cBhvr>
                                    </p:animEffect>
                                  </p:childTnLst>
                                </p:cTn>
                              </p:par>
                            </p:childTnLst>
                          </p:cTn>
                        </p:par>
                        <p:par>
                          <p:cTn id="38" fill="hold">
                            <p:stCondLst>
                              <p:cond delay="30000"/>
                            </p:stCondLst>
                            <p:childTnLst>
                              <p:par>
                                <p:cTn id="39" presetID="10" presetClass="entr" presetSubtype="0"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3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2540" y="-2540"/>
            <a:ext cx="12189460" cy="6860540"/>
          </a:xfrm>
          <a:prstGeom prst="rect">
            <a:avLst/>
          </a:prstGeom>
        </p:spPr>
      </p:pic>
      <p:sp>
        <p:nvSpPr>
          <p:cNvPr id="2" name="标题 1"/>
          <p:cNvSpPr>
            <a:spLocks noGrp="1"/>
          </p:cNvSpPr>
          <p:nvPr>
            <p:ph type="title"/>
          </p:nvPr>
        </p:nvSpPr>
        <p:spPr>
          <a:xfrm>
            <a:off x="316865" y="159385"/>
            <a:ext cx="2872105" cy="1755775"/>
          </a:xfrm>
        </p:spPr>
        <p:txBody>
          <a:bodyPr>
            <a:normAutofit/>
            <a:scene3d>
              <a:camera prst="orthographicFront"/>
              <a:lightRig rig="soft" dir="t">
                <a:rot lat="0" lon="0" rev="15600000"/>
              </a:lightRig>
            </a:scene3d>
            <a:sp3d extrusionH="57150" prstMaterial="softEdge">
              <a:bevelT w="25400" h="38100"/>
            </a:sp3d>
          </a:bodyPr>
          <a:lstStyle/>
          <a:p>
            <a:r>
              <a:rPr lang="zh-CN" altLang="en-US" sz="4800" b="1" dirty="0">
                <a:solidFill>
                  <a:schemeClr val="accent4"/>
                </a:solidFill>
                <a:effectLst/>
                <a:latin typeface="仿宋" panose="02010609060101010101" charset="-122"/>
                <a:ea typeface="仿宋" panose="02010609060101010101" charset="-122"/>
              </a:rPr>
              <a:t>涠洲岛篇</a:t>
            </a:r>
            <a:br>
              <a:rPr lang="zh-CN" altLang="en-US" sz="4800" b="1" dirty="0">
                <a:solidFill>
                  <a:schemeClr val="accent4"/>
                </a:solidFill>
                <a:effectLst/>
                <a:latin typeface="仿宋" panose="02010609060101010101" charset="-122"/>
                <a:ea typeface="仿宋" panose="02010609060101010101" charset="-122"/>
              </a:rPr>
            </a:br>
            <a:r>
              <a:rPr lang="zh-CN" altLang="en-US" sz="2000" b="1" dirty="0">
                <a:solidFill>
                  <a:schemeClr val="accent4"/>
                </a:solidFill>
                <a:effectLst/>
                <a:latin typeface="仿宋" panose="02010609060101010101" charset="-122"/>
                <a:ea typeface="仿宋" panose="02010609060101010101" charset="-122"/>
              </a:rPr>
              <a:t/>
            </a:r>
            <a:br>
              <a:rPr lang="zh-CN" altLang="en-US" sz="20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用眼睛去观察</a:t>
            </a:r>
            <a:br>
              <a:rPr lang="zh-CN" altLang="en-US" sz="24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用心去感受</a:t>
            </a:r>
          </a:p>
        </p:txBody>
      </p:sp>
      <p:sp>
        <p:nvSpPr>
          <p:cNvPr id="10" name="TextBox 9"/>
          <p:cNvSpPr txBox="1"/>
          <p:nvPr/>
        </p:nvSpPr>
        <p:spPr>
          <a:xfrm>
            <a:off x="583095" y="1961322"/>
            <a:ext cx="3935896" cy="646331"/>
          </a:xfrm>
          <a:prstGeom prst="rect">
            <a:avLst/>
          </a:prstGeom>
          <a:noFill/>
        </p:spPr>
        <p:txBody>
          <a:bodyPr wrap="square" rtlCol="0">
            <a:spAutoFit/>
          </a:bodyPr>
          <a:lstStyle/>
          <a:p>
            <a:r>
              <a:rPr lang="zh-CN" altLang="en-US" dirty="0" smtClean="0"/>
              <a:t>        然后，我去见识了教堂</a:t>
            </a:r>
            <a:r>
              <a:rPr lang="en-US" altLang="zh-CN" dirty="0" smtClean="0"/>
              <a:t>——</a:t>
            </a:r>
            <a:r>
              <a:rPr lang="zh-CN" altLang="en-US" dirty="0" smtClean="0"/>
              <a:t>天主教堂。</a:t>
            </a:r>
            <a:endParaRPr lang="zh-CN" altLang="en-US" sz="2400" dirty="0"/>
          </a:p>
        </p:txBody>
      </p:sp>
      <p:sp>
        <p:nvSpPr>
          <p:cNvPr id="24" name="TextBox 23"/>
          <p:cNvSpPr txBox="1"/>
          <p:nvPr/>
        </p:nvSpPr>
        <p:spPr>
          <a:xfrm>
            <a:off x="675861" y="2690189"/>
            <a:ext cx="4306956" cy="2585323"/>
          </a:xfrm>
          <a:prstGeom prst="rect">
            <a:avLst/>
          </a:prstGeom>
          <a:noFill/>
        </p:spPr>
        <p:txBody>
          <a:bodyPr wrap="square" rtlCol="0">
            <a:spAutoFit/>
          </a:bodyPr>
          <a:lstStyle/>
          <a:p>
            <a:r>
              <a:rPr lang="zh-CN" altLang="en-US" dirty="0" smtClean="0"/>
              <a:t>         一进教堂，我便看到了一段话：</a:t>
            </a:r>
            <a:endParaRPr lang="en-US" altLang="zh-CN" dirty="0" smtClean="0"/>
          </a:p>
          <a:p>
            <a:r>
              <a:rPr lang="en-US" altLang="zh-CN" dirty="0" smtClean="0">
                <a:solidFill>
                  <a:schemeClr val="bg1"/>
                </a:solidFill>
              </a:rPr>
              <a:t>         </a:t>
            </a:r>
            <a:r>
              <a:rPr lang="zh-CN" altLang="en-US" dirty="0" smtClean="0"/>
              <a:t>行善之人，如春园之草，久而不见其长，日有所增。</a:t>
            </a:r>
            <a:endParaRPr lang="en-US" altLang="zh-CN" dirty="0" smtClean="0"/>
          </a:p>
          <a:p>
            <a:r>
              <a:rPr lang="en-US" altLang="zh-CN" dirty="0" smtClean="0"/>
              <a:t>         </a:t>
            </a:r>
            <a:r>
              <a:rPr lang="zh-CN" altLang="en-US" dirty="0" smtClean="0"/>
              <a:t>做恶之人，如磨刀之石，久而不见其亏，日有所损。</a:t>
            </a:r>
            <a:endParaRPr lang="en-US" altLang="zh-CN" dirty="0" smtClean="0"/>
          </a:p>
          <a:p>
            <a:r>
              <a:rPr lang="en-US" altLang="zh-CN" dirty="0" smtClean="0"/>
              <a:t>         </a:t>
            </a:r>
            <a:r>
              <a:rPr lang="zh-CN" altLang="en-US" dirty="0" smtClean="0">
                <a:solidFill>
                  <a:schemeClr val="bg1"/>
                </a:solidFill>
              </a:rPr>
              <a:t>是啊，做善事或做恶事，时间久了，结果必与你所做之事成正比。</a:t>
            </a:r>
            <a:endParaRPr lang="en-US" altLang="zh-CN" dirty="0" smtClean="0">
              <a:solidFill>
                <a:schemeClr val="bg1"/>
              </a:solidFill>
            </a:endParaRPr>
          </a:p>
          <a:p>
            <a:r>
              <a:rPr lang="en-US" altLang="zh-CN" dirty="0" smtClean="0"/>
              <a:t>        </a:t>
            </a:r>
          </a:p>
          <a:p>
            <a:r>
              <a:rPr lang="en-US" altLang="zh-CN" dirty="0" smtClean="0"/>
              <a:t>        </a:t>
            </a:r>
            <a:endParaRPr lang="zh-CN" altLang="en-US" dirty="0"/>
          </a:p>
        </p:txBody>
      </p:sp>
      <p:pic>
        <p:nvPicPr>
          <p:cNvPr id="15" name="图片 14" descr="IMG20170815172652.jpg"/>
          <p:cNvPicPr>
            <a:picLocks noChangeAspect="1"/>
          </p:cNvPicPr>
          <p:nvPr/>
        </p:nvPicPr>
        <p:blipFill>
          <a:blip r:embed="rId3" cstate="print"/>
          <a:stretch>
            <a:fillRect/>
          </a:stretch>
        </p:blipFill>
        <p:spPr>
          <a:xfrm>
            <a:off x="6626087" y="0"/>
            <a:ext cx="5565913" cy="4174435"/>
          </a:xfrm>
          <a:prstGeom prst="rect">
            <a:avLst/>
          </a:prstGeom>
        </p:spPr>
      </p:pic>
      <p:pic>
        <p:nvPicPr>
          <p:cNvPr id="16" name="图片 15" descr="IMG20170815172656.jpg"/>
          <p:cNvPicPr>
            <a:picLocks noChangeAspect="1"/>
          </p:cNvPicPr>
          <p:nvPr/>
        </p:nvPicPr>
        <p:blipFill>
          <a:blip r:embed="rId4" cstate="print"/>
          <a:stretch>
            <a:fillRect/>
          </a:stretch>
        </p:blipFill>
        <p:spPr>
          <a:xfrm>
            <a:off x="6638766" y="2302133"/>
            <a:ext cx="5049652" cy="3787239"/>
          </a:xfrm>
          <a:prstGeom prst="rect">
            <a:avLst/>
          </a:prstGeom>
        </p:spPr>
      </p:pic>
      <p:pic>
        <p:nvPicPr>
          <p:cNvPr id="13" name="图片 12" descr="IMG20170815172559.jpg"/>
          <p:cNvPicPr>
            <a:picLocks noChangeAspect="1"/>
          </p:cNvPicPr>
          <p:nvPr/>
        </p:nvPicPr>
        <p:blipFill>
          <a:blip r:embed="rId5" cstate="print"/>
          <a:stretch>
            <a:fillRect/>
          </a:stretch>
        </p:blipFill>
        <p:spPr>
          <a:xfrm>
            <a:off x="7048500" y="0"/>
            <a:ext cx="5143500" cy="6858000"/>
          </a:xfrm>
          <a:prstGeom prst="rect">
            <a:avLst/>
          </a:prstGeom>
        </p:spPr>
      </p:pic>
      <p:pic>
        <p:nvPicPr>
          <p:cNvPr id="12" name="图片 11" descr="IMG20170815172555.jpg"/>
          <p:cNvPicPr>
            <a:picLocks noChangeAspect="1"/>
          </p:cNvPicPr>
          <p:nvPr/>
        </p:nvPicPr>
        <p:blipFill>
          <a:blip r:embed="rId6" cstate="print"/>
          <a:stretch>
            <a:fillRect/>
          </a:stretch>
        </p:blipFill>
        <p:spPr>
          <a:xfrm>
            <a:off x="7048500" y="0"/>
            <a:ext cx="51435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0"/>
                                        <p:tgtEl>
                                          <p:spTgt spid="15"/>
                                        </p:tgtEl>
                                      </p:cBhvr>
                                    </p:animEffect>
                                  </p:childTnLst>
                                </p:cTn>
                              </p:par>
                            </p:childTnLst>
                          </p:cTn>
                        </p:par>
                        <p:par>
                          <p:cTn id="8" fill="hold">
                            <p:stCondLst>
                              <p:cond delay="5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000"/>
                                        <p:tgtEl>
                                          <p:spTgt spid="16"/>
                                        </p:tgtEl>
                                      </p:cBhvr>
                                    </p:animEffect>
                                  </p:childTnLst>
                                </p:cTn>
                              </p:par>
                            </p:childTnLst>
                          </p:cTn>
                        </p:par>
                        <p:par>
                          <p:cTn id="12" fill="hold">
                            <p:stCondLst>
                              <p:cond delay="7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0"/>
                                        <p:tgtEl>
                                          <p:spTgt spid="13"/>
                                        </p:tgtEl>
                                      </p:cBhvr>
                                    </p:animEffect>
                                  </p:childTnLst>
                                </p:cTn>
                              </p:par>
                            </p:childTnLst>
                          </p:cTn>
                        </p:par>
                        <p:par>
                          <p:cTn id="16" fill="hold">
                            <p:stCondLst>
                              <p:cond delay="12000"/>
                            </p:stCondLst>
                            <p:childTnLst>
                              <p:par>
                                <p:cTn id="17" presetID="8" presetClass="entr" presetSubtype="16"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amond(in)">
                                      <p:cBhvr>
                                        <p:cTn id="19" dur="5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E92043A1-DAFB-4E3A-BE7F-B8E4DB23E5E6"/>
          <p:cNvPicPr>
            <a:picLocks noChangeAspect="1"/>
          </p:cNvPicPr>
          <p:nvPr/>
        </p:nvPicPr>
        <p:blipFill>
          <a:blip r:embed="rId2" cstate="print"/>
          <a:stretch>
            <a:fillRect/>
          </a:stretch>
        </p:blipFill>
        <p:spPr>
          <a:xfrm>
            <a:off x="2540" y="-2540"/>
            <a:ext cx="12189460" cy="6860540"/>
          </a:xfrm>
          <a:prstGeom prst="rect">
            <a:avLst/>
          </a:prstGeom>
        </p:spPr>
      </p:pic>
      <p:sp>
        <p:nvSpPr>
          <p:cNvPr id="2" name="标题 1"/>
          <p:cNvSpPr>
            <a:spLocks noGrp="1"/>
          </p:cNvSpPr>
          <p:nvPr>
            <p:ph type="title"/>
          </p:nvPr>
        </p:nvSpPr>
        <p:spPr>
          <a:xfrm>
            <a:off x="316865" y="159385"/>
            <a:ext cx="2872105" cy="1755775"/>
          </a:xfrm>
        </p:spPr>
        <p:txBody>
          <a:bodyPr>
            <a:normAutofit/>
            <a:scene3d>
              <a:camera prst="orthographicFront"/>
              <a:lightRig rig="soft" dir="t">
                <a:rot lat="0" lon="0" rev="15600000"/>
              </a:lightRig>
            </a:scene3d>
            <a:sp3d extrusionH="57150" prstMaterial="softEdge">
              <a:bevelT w="25400" h="38100"/>
            </a:sp3d>
          </a:bodyPr>
          <a:lstStyle/>
          <a:p>
            <a:r>
              <a:rPr lang="zh-CN" altLang="en-US" sz="4800" b="1" dirty="0">
                <a:solidFill>
                  <a:schemeClr val="accent4"/>
                </a:solidFill>
                <a:effectLst/>
                <a:latin typeface="仿宋" panose="02010609060101010101" charset="-122"/>
                <a:ea typeface="仿宋" panose="02010609060101010101" charset="-122"/>
              </a:rPr>
              <a:t>涠洲岛篇</a:t>
            </a:r>
            <a:br>
              <a:rPr lang="zh-CN" altLang="en-US" sz="4800" b="1" dirty="0">
                <a:solidFill>
                  <a:schemeClr val="accent4"/>
                </a:solidFill>
                <a:effectLst/>
                <a:latin typeface="仿宋" panose="02010609060101010101" charset="-122"/>
                <a:ea typeface="仿宋" panose="02010609060101010101" charset="-122"/>
              </a:rPr>
            </a:br>
            <a:r>
              <a:rPr lang="zh-CN" altLang="en-US" sz="2000" b="1" dirty="0">
                <a:solidFill>
                  <a:schemeClr val="accent4"/>
                </a:solidFill>
                <a:effectLst/>
                <a:latin typeface="仿宋" panose="02010609060101010101" charset="-122"/>
                <a:ea typeface="仿宋" panose="02010609060101010101" charset="-122"/>
              </a:rPr>
              <a:t/>
            </a:r>
            <a:br>
              <a:rPr lang="zh-CN" altLang="en-US" sz="20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用眼睛去观察</a:t>
            </a:r>
            <a:br>
              <a:rPr lang="zh-CN" altLang="en-US" sz="2400" b="1" dirty="0">
                <a:solidFill>
                  <a:schemeClr val="accent4"/>
                </a:solidFill>
                <a:effectLst/>
                <a:latin typeface="仿宋" panose="02010609060101010101" charset="-122"/>
                <a:ea typeface="仿宋" panose="02010609060101010101" charset="-122"/>
              </a:rPr>
            </a:br>
            <a:r>
              <a:rPr lang="zh-CN" altLang="en-US" sz="2400" b="1" dirty="0">
                <a:solidFill>
                  <a:schemeClr val="accent4"/>
                </a:solidFill>
                <a:effectLst/>
                <a:latin typeface="仿宋" panose="02010609060101010101" charset="-122"/>
                <a:ea typeface="仿宋" panose="02010609060101010101" charset="-122"/>
              </a:rPr>
              <a:t>用心去感受</a:t>
            </a:r>
          </a:p>
        </p:txBody>
      </p:sp>
      <p:sp>
        <p:nvSpPr>
          <p:cNvPr id="10" name="TextBox 9"/>
          <p:cNvSpPr txBox="1"/>
          <p:nvPr/>
        </p:nvSpPr>
        <p:spPr>
          <a:xfrm>
            <a:off x="583095" y="1961322"/>
            <a:ext cx="3935896" cy="369332"/>
          </a:xfrm>
          <a:prstGeom prst="rect">
            <a:avLst/>
          </a:prstGeom>
          <a:noFill/>
        </p:spPr>
        <p:txBody>
          <a:bodyPr wrap="square" rtlCol="0">
            <a:spAutoFit/>
          </a:bodyPr>
          <a:lstStyle/>
          <a:p>
            <a:r>
              <a:rPr lang="zh-CN" altLang="en-US" dirty="0" smtClean="0"/>
              <a:t>        我们还去了海蚀石数多的五彩滩。</a:t>
            </a:r>
            <a:endParaRPr lang="zh-CN" altLang="en-US" sz="2400" dirty="0"/>
          </a:p>
        </p:txBody>
      </p:sp>
      <p:sp>
        <p:nvSpPr>
          <p:cNvPr id="24" name="TextBox 23"/>
          <p:cNvSpPr txBox="1"/>
          <p:nvPr/>
        </p:nvSpPr>
        <p:spPr>
          <a:xfrm>
            <a:off x="675861" y="2690189"/>
            <a:ext cx="4306956" cy="1969770"/>
          </a:xfrm>
          <a:prstGeom prst="rect">
            <a:avLst/>
          </a:prstGeom>
          <a:noFill/>
        </p:spPr>
        <p:txBody>
          <a:bodyPr wrap="square" rtlCol="0">
            <a:spAutoFit/>
          </a:bodyPr>
          <a:lstStyle/>
          <a:p>
            <a:r>
              <a:rPr lang="zh-CN" altLang="en-US" dirty="0" smtClean="0"/>
              <a:t>         在那里，我们看到了成片成片的海螺，它们竟还会伸出小脚来移动，我还在抓小螃蟹时，发现了一种浑身长满了触角，你一碰就会缩回去的不明海生物。查找度娘后我们发现，这似乎就是</a:t>
            </a:r>
            <a:r>
              <a:rPr lang="zh-CN" altLang="en-US" sz="3200" b="1" dirty="0" smtClean="0"/>
              <a:t>海葵！</a:t>
            </a:r>
            <a:r>
              <a:rPr lang="en-US" altLang="zh-CN" sz="3200" b="1" dirty="0" smtClean="0"/>
              <a:t>        </a:t>
            </a:r>
          </a:p>
          <a:p>
            <a:r>
              <a:rPr lang="en-US" altLang="zh-CN" dirty="0" smtClean="0"/>
              <a:t>        </a:t>
            </a:r>
            <a:endParaRPr lang="zh-CN" altLang="en-US" dirty="0"/>
          </a:p>
        </p:txBody>
      </p:sp>
      <p:pic>
        <p:nvPicPr>
          <p:cNvPr id="11" name="图片 10" descr="IMG20170816154704.jpg"/>
          <p:cNvPicPr>
            <a:picLocks noChangeAspect="1"/>
          </p:cNvPicPr>
          <p:nvPr/>
        </p:nvPicPr>
        <p:blipFill>
          <a:blip r:embed="rId3" cstate="print"/>
          <a:stretch>
            <a:fillRect/>
          </a:stretch>
        </p:blipFill>
        <p:spPr>
          <a:xfrm>
            <a:off x="4982816" y="0"/>
            <a:ext cx="7209183" cy="5406887"/>
          </a:xfrm>
          <a:prstGeom prst="rect">
            <a:avLst/>
          </a:prstGeom>
        </p:spPr>
      </p:pic>
      <p:sp>
        <p:nvSpPr>
          <p:cNvPr id="18" name="图文框 17"/>
          <p:cNvSpPr/>
          <p:nvPr/>
        </p:nvSpPr>
        <p:spPr>
          <a:xfrm>
            <a:off x="7328452" y="1364974"/>
            <a:ext cx="3140765" cy="212034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右箭头 18"/>
          <p:cNvSpPr/>
          <p:nvPr/>
        </p:nvSpPr>
        <p:spPr>
          <a:xfrm rot="20360469">
            <a:off x="5044320" y="3065904"/>
            <a:ext cx="2257300" cy="821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amond(in)">
                                      <p:cBhvr>
                                        <p:cTn id="7" dur="5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1259</Words>
  <Application>Microsoft Office PowerPoint</Application>
  <PresentationFormat>自定义</PresentationFormat>
  <Paragraphs>74</Paragraphs>
  <Slides>15</Slides>
  <Notes>1</Notes>
  <HiddenSlides>0</HiddenSlides>
  <MMClips>0</MMClips>
  <ScaleCrop>false</ScaleCrop>
  <HeadingPairs>
    <vt:vector size="4" baseType="variant">
      <vt:variant>
        <vt:lpstr>主题</vt:lpstr>
      </vt:variant>
      <vt:variant>
        <vt:i4>1</vt:i4>
      </vt:variant>
      <vt:variant>
        <vt:lpstr>幻灯片标题</vt:lpstr>
      </vt:variant>
      <vt:variant>
        <vt:i4>15</vt:i4>
      </vt:variant>
    </vt:vector>
  </HeadingPairs>
  <TitlesOfParts>
    <vt:vector size="16" baseType="lpstr">
      <vt:lpstr>Office 主题</vt:lpstr>
      <vt:lpstr>北海之旅</vt:lpstr>
      <vt:lpstr>目录</vt:lpstr>
      <vt:lpstr>到达北海</vt:lpstr>
      <vt:lpstr>涠洲岛篇  用眼睛去观察 用心去感受</vt:lpstr>
      <vt:lpstr>涠洲岛篇  用眼睛去观察 用心去感受</vt:lpstr>
      <vt:lpstr>涠洲岛 美食篇  用眼睛去观察 用心去感受</vt:lpstr>
      <vt:lpstr>涠洲岛篇  用眼睛去观察 用心去感受</vt:lpstr>
      <vt:lpstr>涠洲岛篇  用眼睛去观察 用心去感受</vt:lpstr>
      <vt:lpstr>涠洲岛篇  用眼睛去观察 用心去感受</vt:lpstr>
      <vt:lpstr>涠洲岛 美食篇  用眼睛去观察 用心去感受</vt:lpstr>
      <vt:lpstr>北海篇  用眼睛去观察 用心去感受</vt:lpstr>
      <vt:lpstr>用智慧去感悟</vt:lpstr>
      <vt:lpstr>北海篇  用眼睛去观察 用心去感受</vt:lpstr>
      <vt:lpstr>北海篇  用眼睛去观察 用心去感受</vt:lpstr>
      <vt:lpstr>幻灯片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30</cp:revision>
  <dcterms:created xsi:type="dcterms:W3CDTF">2017-08-24T11:18:00Z</dcterms:created>
  <dcterms:modified xsi:type="dcterms:W3CDTF">2017-08-25T12:00:01Z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